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26" d="100"/>
          <a:sy n="126" d="100"/>
        </p:scale>
        <p:origin x="678" y="13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7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462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447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59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67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38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70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79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62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525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994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D80EF-2340-42FE-A651-D23EF5E1603D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112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FCAD128-703E-9773-6375-53E452FB4069}"/>
              </a:ext>
            </a:extLst>
          </p:cNvPr>
          <p:cNvSpPr txBox="1"/>
          <p:nvPr/>
        </p:nvSpPr>
        <p:spPr>
          <a:xfrm>
            <a:off x="355965" y="357764"/>
            <a:ext cx="790472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400" u="sng" dirty="0"/>
              <a:t>研究開発課題名：　　　　　　　　　　　　　　　　　　　　　　　　　　　　　　　　</a:t>
            </a:r>
            <a:endParaRPr kumimoji="1" lang="en-US" altLang="ja-JP" sz="1400" u="sng" dirty="0"/>
          </a:p>
          <a:p>
            <a:pPr>
              <a:spcBef>
                <a:spcPts val="600"/>
              </a:spcBef>
            </a:pPr>
            <a:r>
              <a:rPr kumimoji="1" lang="ja-JP" altLang="en-US" sz="1400" u="sng" dirty="0"/>
              <a:t>研究開発責任者名（所属機関名）：　　　　　　　　　　　　　　　　　　　　　　　　　　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E9525BA-6C3A-3EAC-4D4A-5C8DF349FFA5}"/>
              </a:ext>
            </a:extLst>
          </p:cNvPr>
          <p:cNvSpPr txBox="1"/>
          <p:nvPr/>
        </p:nvSpPr>
        <p:spPr>
          <a:xfrm>
            <a:off x="7121595" y="3382444"/>
            <a:ext cx="1107997" cy="64633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主たる共同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研究開発者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（所属機関）</a:t>
            </a:r>
            <a:endParaRPr kumimoji="1" lang="en-US" altLang="ja-JP" sz="12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5AC363F-AE22-621E-FF64-B59F9BAC6AE1}"/>
              </a:ext>
            </a:extLst>
          </p:cNvPr>
          <p:cNvSpPr txBox="1"/>
          <p:nvPr/>
        </p:nvSpPr>
        <p:spPr>
          <a:xfrm>
            <a:off x="6564696" y="4830005"/>
            <a:ext cx="800219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研究開発</a:t>
            </a:r>
            <a:endParaRPr kumimoji="1" lang="en-US" altLang="ja-JP" sz="12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133DA28-C9D8-1D54-5448-5126439D0E83}"/>
              </a:ext>
            </a:extLst>
          </p:cNvPr>
          <p:cNvSpPr txBox="1"/>
          <p:nvPr/>
        </p:nvSpPr>
        <p:spPr>
          <a:xfrm>
            <a:off x="7423350" y="4830004"/>
            <a:ext cx="492443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知財</a:t>
            </a:r>
            <a:endParaRPr kumimoji="1" lang="en-US" altLang="ja-JP" sz="1200" dirty="0"/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D821DD3E-0395-08A3-FA01-B6C34DDD49BA}"/>
              </a:ext>
            </a:extLst>
          </p:cNvPr>
          <p:cNvCxnSpPr>
            <a:cxnSpLocks/>
            <a:stCxn id="11" idx="2"/>
            <a:endCxn id="17" idx="0"/>
          </p:cNvCxnSpPr>
          <p:nvPr/>
        </p:nvCxnSpPr>
        <p:spPr>
          <a:xfrm flipH="1">
            <a:off x="7669572" y="4028775"/>
            <a:ext cx="6022" cy="80122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4A8E5FC5-19E1-62E6-52C1-753A46594C69}"/>
              </a:ext>
            </a:extLst>
          </p:cNvPr>
          <p:cNvCxnSpPr>
            <a:cxnSpLocks/>
          </p:cNvCxnSpPr>
          <p:nvPr/>
        </p:nvCxnSpPr>
        <p:spPr>
          <a:xfrm>
            <a:off x="6957528" y="4457515"/>
            <a:ext cx="143771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0339AE50-8C52-C187-F2BB-322B6FD0871D}"/>
              </a:ext>
            </a:extLst>
          </p:cNvPr>
          <p:cNvCxnSpPr>
            <a:cxnSpLocks/>
          </p:cNvCxnSpPr>
          <p:nvPr/>
        </p:nvCxnSpPr>
        <p:spPr>
          <a:xfrm>
            <a:off x="6957528" y="4457515"/>
            <a:ext cx="0" cy="3724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850103E8-63B6-28F2-14DC-CFF90FF010EE}"/>
              </a:ext>
            </a:extLst>
          </p:cNvPr>
          <p:cNvCxnSpPr>
            <a:cxnSpLocks/>
          </p:cNvCxnSpPr>
          <p:nvPr/>
        </p:nvCxnSpPr>
        <p:spPr>
          <a:xfrm>
            <a:off x="8395245" y="4457515"/>
            <a:ext cx="0" cy="3724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CEBDA962-0562-1AE4-267C-A6FFD4A610AA}"/>
              </a:ext>
            </a:extLst>
          </p:cNvPr>
          <p:cNvSpPr txBox="1"/>
          <p:nvPr/>
        </p:nvSpPr>
        <p:spPr>
          <a:xfrm>
            <a:off x="4244200" y="3370061"/>
            <a:ext cx="1107997" cy="64633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主たる共同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研究開発者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（所属機関）</a:t>
            </a:r>
            <a:endParaRPr kumimoji="1" lang="en-US" altLang="ja-JP" sz="1200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E13E2D6E-1AAC-FA09-B888-5CFD790245CC}"/>
              </a:ext>
            </a:extLst>
          </p:cNvPr>
          <p:cNvSpPr txBox="1"/>
          <p:nvPr/>
        </p:nvSpPr>
        <p:spPr>
          <a:xfrm>
            <a:off x="3693734" y="4817621"/>
            <a:ext cx="800219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研究開発</a:t>
            </a:r>
            <a:endParaRPr kumimoji="1" lang="en-US" altLang="ja-JP" sz="1200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543898D8-9A9A-346C-BEE2-1770485C7DBD}"/>
              </a:ext>
            </a:extLst>
          </p:cNvPr>
          <p:cNvSpPr txBox="1"/>
          <p:nvPr/>
        </p:nvSpPr>
        <p:spPr>
          <a:xfrm>
            <a:off x="4545955" y="4817621"/>
            <a:ext cx="492443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知財</a:t>
            </a:r>
            <a:endParaRPr kumimoji="1" lang="en-US" altLang="ja-JP" sz="1200" dirty="0"/>
          </a:p>
        </p:txBody>
      </p: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25730101-625F-6FBB-BA04-9033471C8DE3}"/>
              </a:ext>
            </a:extLst>
          </p:cNvPr>
          <p:cNvCxnSpPr>
            <a:cxnSpLocks/>
            <a:stCxn id="56" idx="2"/>
            <a:endCxn id="59" idx="0"/>
          </p:cNvCxnSpPr>
          <p:nvPr/>
        </p:nvCxnSpPr>
        <p:spPr>
          <a:xfrm flipH="1">
            <a:off x="4792177" y="4016392"/>
            <a:ext cx="6022" cy="80122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D66D983D-FCC4-9D36-F915-8AF85449500F}"/>
              </a:ext>
            </a:extLst>
          </p:cNvPr>
          <p:cNvCxnSpPr>
            <a:cxnSpLocks/>
          </p:cNvCxnSpPr>
          <p:nvPr/>
        </p:nvCxnSpPr>
        <p:spPr>
          <a:xfrm>
            <a:off x="4080133" y="4445132"/>
            <a:ext cx="143771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FDC7866F-8A51-F107-91EF-78AF59D996F8}"/>
              </a:ext>
            </a:extLst>
          </p:cNvPr>
          <p:cNvCxnSpPr>
            <a:cxnSpLocks/>
          </p:cNvCxnSpPr>
          <p:nvPr/>
        </p:nvCxnSpPr>
        <p:spPr>
          <a:xfrm flipH="1">
            <a:off x="4080133" y="4443879"/>
            <a:ext cx="5532" cy="37374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CC77E553-545E-ED49-9BE1-670A48E0CB37}"/>
              </a:ext>
            </a:extLst>
          </p:cNvPr>
          <p:cNvCxnSpPr>
            <a:cxnSpLocks/>
          </p:cNvCxnSpPr>
          <p:nvPr/>
        </p:nvCxnSpPr>
        <p:spPr>
          <a:xfrm>
            <a:off x="5536786" y="4432475"/>
            <a:ext cx="0" cy="3724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4D88040C-2C72-6A99-18CA-FD63D54A4988}"/>
              </a:ext>
            </a:extLst>
          </p:cNvPr>
          <p:cNvSpPr txBox="1"/>
          <p:nvPr/>
        </p:nvSpPr>
        <p:spPr>
          <a:xfrm>
            <a:off x="592184" y="4829309"/>
            <a:ext cx="800219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研究開発</a:t>
            </a:r>
            <a:endParaRPr kumimoji="1" lang="en-US" altLang="ja-JP" sz="1200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5D345009-7434-5ACE-1275-1288D9B17E43}"/>
              </a:ext>
            </a:extLst>
          </p:cNvPr>
          <p:cNvSpPr txBox="1"/>
          <p:nvPr/>
        </p:nvSpPr>
        <p:spPr>
          <a:xfrm>
            <a:off x="2104647" y="4820057"/>
            <a:ext cx="646331" cy="46166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契約・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経理等</a:t>
            </a:r>
            <a:endParaRPr kumimoji="1" lang="en-US" altLang="ja-JP" sz="1200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49ECCD99-2E1C-37EB-F30B-332E80707D64}"/>
              </a:ext>
            </a:extLst>
          </p:cNvPr>
          <p:cNvSpPr txBox="1"/>
          <p:nvPr/>
        </p:nvSpPr>
        <p:spPr>
          <a:xfrm>
            <a:off x="1469633" y="4830005"/>
            <a:ext cx="492443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知財</a:t>
            </a:r>
            <a:endParaRPr kumimoji="1" lang="en-US" altLang="ja-JP" sz="1200" dirty="0"/>
          </a:p>
        </p:txBody>
      </p: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D97813BF-E3F5-510E-FC4D-8DDB141181FE}"/>
              </a:ext>
            </a:extLst>
          </p:cNvPr>
          <p:cNvCxnSpPr>
            <a:cxnSpLocks/>
          </p:cNvCxnSpPr>
          <p:nvPr/>
        </p:nvCxnSpPr>
        <p:spPr>
          <a:xfrm flipH="1">
            <a:off x="1713597" y="1666875"/>
            <a:ext cx="903" cy="316540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2AAF95AF-4862-A467-496F-F9D73EFB7F2D}"/>
              </a:ext>
            </a:extLst>
          </p:cNvPr>
          <p:cNvCxnSpPr>
            <a:cxnSpLocks/>
          </p:cNvCxnSpPr>
          <p:nvPr/>
        </p:nvCxnSpPr>
        <p:spPr>
          <a:xfrm>
            <a:off x="989685" y="4459522"/>
            <a:ext cx="145393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8D94800F-03BE-6EB5-C2E3-1B5BD36C42DB}"/>
              </a:ext>
            </a:extLst>
          </p:cNvPr>
          <p:cNvCxnSpPr>
            <a:cxnSpLocks/>
          </p:cNvCxnSpPr>
          <p:nvPr/>
        </p:nvCxnSpPr>
        <p:spPr>
          <a:xfrm>
            <a:off x="991422" y="4457515"/>
            <a:ext cx="0" cy="3724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EA4AD913-BEC2-6067-0414-EEF032B8830E}"/>
              </a:ext>
            </a:extLst>
          </p:cNvPr>
          <p:cNvCxnSpPr>
            <a:cxnSpLocks/>
          </p:cNvCxnSpPr>
          <p:nvPr/>
        </p:nvCxnSpPr>
        <p:spPr>
          <a:xfrm>
            <a:off x="2432842" y="4457515"/>
            <a:ext cx="0" cy="3724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A49503E0-5818-6644-F9FF-C37E03E65C2E}"/>
              </a:ext>
            </a:extLst>
          </p:cNvPr>
          <p:cNvCxnSpPr>
            <a:cxnSpLocks/>
          </p:cNvCxnSpPr>
          <p:nvPr/>
        </p:nvCxnSpPr>
        <p:spPr>
          <a:xfrm>
            <a:off x="1714500" y="3009955"/>
            <a:ext cx="5955071" cy="1238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581D378B-FDC7-5065-9FCB-11539FB383FA}"/>
              </a:ext>
            </a:extLst>
          </p:cNvPr>
          <p:cNvCxnSpPr>
            <a:cxnSpLocks/>
          </p:cNvCxnSpPr>
          <p:nvPr/>
        </p:nvCxnSpPr>
        <p:spPr>
          <a:xfrm>
            <a:off x="4802186" y="3009955"/>
            <a:ext cx="0" cy="3477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B51720D0-6215-6CF7-A175-694C89032B65}"/>
              </a:ext>
            </a:extLst>
          </p:cNvPr>
          <p:cNvCxnSpPr>
            <a:cxnSpLocks/>
          </p:cNvCxnSpPr>
          <p:nvPr/>
        </p:nvCxnSpPr>
        <p:spPr>
          <a:xfrm>
            <a:off x="7669571" y="3022337"/>
            <a:ext cx="0" cy="3477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1C9D799E-8BF7-AEEA-42D6-D10B0B791236}"/>
              </a:ext>
            </a:extLst>
          </p:cNvPr>
          <p:cNvSpPr txBox="1"/>
          <p:nvPr/>
        </p:nvSpPr>
        <p:spPr>
          <a:xfrm>
            <a:off x="667016" y="553086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4D53131B-DCD0-C931-02D8-F2C339A6FFF4}"/>
              </a:ext>
            </a:extLst>
          </p:cNvPr>
          <p:cNvSpPr txBox="1"/>
          <p:nvPr/>
        </p:nvSpPr>
        <p:spPr>
          <a:xfrm>
            <a:off x="1388966" y="553086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D3D5922C-C8B6-CA9D-2FB6-4A9BB8BDD9D3}"/>
              </a:ext>
            </a:extLst>
          </p:cNvPr>
          <p:cNvSpPr txBox="1"/>
          <p:nvPr/>
        </p:nvSpPr>
        <p:spPr>
          <a:xfrm>
            <a:off x="2103448" y="5537767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461240EA-EE10-B453-A5B4-3C654FDC329F}"/>
              </a:ext>
            </a:extLst>
          </p:cNvPr>
          <p:cNvCxnSpPr>
            <a:cxnSpLocks/>
            <a:stCxn id="64" idx="2"/>
            <a:endCxn id="79" idx="0"/>
          </p:cNvCxnSpPr>
          <p:nvPr/>
        </p:nvCxnSpPr>
        <p:spPr>
          <a:xfrm flipH="1">
            <a:off x="990182" y="5106308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803D34CF-6B1B-4BEE-FF9E-57CD65410E37}"/>
              </a:ext>
            </a:extLst>
          </p:cNvPr>
          <p:cNvCxnSpPr>
            <a:cxnSpLocks/>
          </p:cNvCxnSpPr>
          <p:nvPr/>
        </p:nvCxnSpPr>
        <p:spPr>
          <a:xfrm flipH="1">
            <a:off x="1707725" y="5106308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A557E420-3495-4396-B879-9AD5E074C16A}"/>
              </a:ext>
            </a:extLst>
          </p:cNvPr>
          <p:cNvCxnSpPr>
            <a:cxnSpLocks/>
            <a:stCxn id="65" idx="2"/>
            <a:endCxn id="81" idx="0"/>
          </p:cNvCxnSpPr>
          <p:nvPr/>
        </p:nvCxnSpPr>
        <p:spPr>
          <a:xfrm flipH="1">
            <a:off x="2426614" y="5281722"/>
            <a:ext cx="1199" cy="25604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B5794B48-3C0F-8F5B-8F21-DBE840088FB8}"/>
              </a:ext>
            </a:extLst>
          </p:cNvPr>
          <p:cNvSpPr txBox="1"/>
          <p:nvPr/>
        </p:nvSpPr>
        <p:spPr>
          <a:xfrm>
            <a:off x="3769720" y="553086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5EDC5724-A3F1-6C83-6415-FA430874AC63}"/>
              </a:ext>
            </a:extLst>
          </p:cNvPr>
          <p:cNvSpPr txBox="1"/>
          <p:nvPr/>
        </p:nvSpPr>
        <p:spPr>
          <a:xfrm>
            <a:off x="4491670" y="553086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4F76F47A-E5B8-C463-C5EE-822C44731A76}"/>
              </a:ext>
            </a:extLst>
          </p:cNvPr>
          <p:cNvSpPr txBox="1"/>
          <p:nvPr/>
        </p:nvSpPr>
        <p:spPr>
          <a:xfrm>
            <a:off x="5206919" y="553086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94" name="直線コネクタ 93">
            <a:extLst>
              <a:ext uri="{FF2B5EF4-FFF2-40B4-BE49-F238E27FC236}">
                <a16:creationId xmlns:a16="http://schemas.microsoft.com/office/drawing/2014/main" id="{2F46868E-57F2-1672-CC8B-401DC90BC234}"/>
              </a:ext>
            </a:extLst>
          </p:cNvPr>
          <p:cNvCxnSpPr>
            <a:cxnSpLocks/>
          </p:cNvCxnSpPr>
          <p:nvPr/>
        </p:nvCxnSpPr>
        <p:spPr>
          <a:xfrm flipH="1">
            <a:off x="4079415" y="5094620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603A4126-942A-57B0-60FA-8EEC42682E4A}"/>
              </a:ext>
            </a:extLst>
          </p:cNvPr>
          <p:cNvCxnSpPr>
            <a:cxnSpLocks/>
          </p:cNvCxnSpPr>
          <p:nvPr/>
        </p:nvCxnSpPr>
        <p:spPr>
          <a:xfrm flipH="1">
            <a:off x="4810429" y="5106308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B8A8F51E-82F1-10D3-CCBC-D48B4E6E5F37}"/>
              </a:ext>
            </a:extLst>
          </p:cNvPr>
          <p:cNvCxnSpPr>
            <a:cxnSpLocks/>
            <a:stCxn id="24" idx="2"/>
            <a:endCxn id="93" idx="0"/>
          </p:cNvCxnSpPr>
          <p:nvPr/>
        </p:nvCxnSpPr>
        <p:spPr>
          <a:xfrm>
            <a:off x="5530085" y="5278317"/>
            <a:ext cx="0" cy="25255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B28BF5B2-3BE2-14DB-693D-E679F90AD9DC}"/>
              </a:ext>
            </a:extLst>
          </p:cNvPr>
          <p:cNvSpPr txBox="1"/>
          <p:nvPr/>
        </p:nvSpPr>
        <p:spPr>
          <a:xfrm>
            <a:off x="6638353" y="5537767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AF69FC94-0328-2306-E165-8E9AC682F534}"/>
              </a:ext>
            </a:extLst>
          </p:cNvPr>
          <p:cNvSpPr txBox="1"/>
          <p:nvPr/>
        </p:nvSpPr>
        <p:spPr>
          <a:xfrm>
            <a:off x="7360303" y="5537767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6ACDB0BC-5A4D-3301-61B2-F6C134E9D6E7}"/>
              </a:ext>
            </a:extLst>
          </p:cNvPr>
          <p:cNvSpPr txBox="1"/>
          <p:nvPr/>
        </p:nvSpPr>
        <p:spPr>
          <a:xfrm>
            <a:off x="8082253" y="5537767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100" name="直線コネクタ 99">
            <a:extLst>
              <a:ext uri="{FF2B5EF4-FFF2-40B4-BE49-F238E27FC236}">
                <a16:creationId xmlns:a16="http://schemas.microsoft.com/office/drawing/2014/main" id="{AF2D80B8-365C-5797-7655-83BE2E16CE01}"/>
              </a:ext>
            </a:extLst>
          </p:cNvPr>
          <p:cNvCxnSpPr>
            <a:cxnSpLocks/>
            <a:endCxn id="97" idx="0"/>
          </p:cNvCxnSpPr>
          <p:nvPr/>
        </p:nvCxnSpPr>
        <p:spPr>
          <a:xfrm flipH="1">
            <a:off x="6961519" y="5113207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>
            <a:extLst>
              <a:ext uri="{FF2B5EF4-FFF2-40B4-BE49-F238E27FC236}">
                <a16:creationId xmlns:a16="http://schemas.microsoft.com/office/drawing/2014/main" id="{336CD1FE-B1C4-4DA2-F610-6F5E54672D65}"/>
              </a:ext>
            </a:extLst>
          </p:cNvPr>
          <p:cNvCxnSpPr>
            <a:cxnSpLocks/>
          </p:cNvCxnSpPr>
          <p:nvPr/>
        </p:nvCxnSpPr>
        <p:spPr>
          <a:xfrm flipH="1">
            <a:off x="7679062" y="5113207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7DFF20C5-D652-6DCA-EB87-41A5DB129FA6}"/>
              </a:ext>
            </a:extLst>
          </p:cNvPr>
          <p:cNvCxnSpPr>
            <a:cxnSpLocks/>
            <a:stCxn id="22" idx="2"/>
          </p:cNvCxnSpPr>
          <p:nvPr/>
        </p:nvCxnSpPr>
        <p:spPr>
          <a:xfrm>
            <a:off x="8393133" y="5287458"/>
            <a:ext cx="0" cy="2386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62D71702-3691-1849-CD5C-2090B397423E}"/>
              </a:ext>
            </a:extLst>
          </p:cNvPr>
          <p:cNvSpPr txBox="1"/>
          <p:nvPr/>
        </p:nvSpPr>
        <p:spPr>
          <a:xfrm>
            <a:off x="7884192" y="34516"/>
            <a:ext cx="2031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/>
              <a:t>（様式４）</a:t>
            </a:r>
            <a:r>
              <a:rPr kumimoji="1" lang="ja-JP" altLang="en-US" sz="1200" dirty="0"/>
              <a:t>業務実施体制図</a:t>
            </a:r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6F099664-6715-9742-17B6-FA340E7CC760}"/>
              </a:ext>
            </a:extLst>
          </p:cNvPr>
          <p:cNvSpPr txBox="1"/>
          <p:nvPr/>
        </p:nvSpPr>
        <p:spPr>
          <a:xfrm>
            <a:off x="667016" y="624552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5B8CD5E6-EEDB-66D2-8DD8-FB2BF46A446B}"/>
              </a:ext>
            </a:extLst>
          </p:cNvPr>
          <p:cNvSpPr txBox="1"/>
          <p:nvPr/>
        </p:nvSpPr>
        <p:spPr>
          <a:xfrm>
            <a:off x="1388966" y="624552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BD63D160-D4B1-9124-10FD-92684FF5BD84}"/>
              </a:ext>
            </a:extLst>
          </p:cNvPr>
          <p:cNvSpPr txBox="1"/>
          <p:nvPr/>
        </p:nvSpPr>
        <p:spPr>
          <a:xfrm>
            <a:off x="2110916" y="624552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108" name="直線コネクタ 107">
            <a:extLst>
              <a:ext uri="{FF2B5EF4-FFF2-40B4-BE49-F238E27FC236}">
                <a16:creationId xmlns:a16="http://schemas.microsoft.com/office/drawing/2014/main" id="{C0E5382B-D852-0CE8-5272-4807CC6929E9}"/>
              </a:ext>
            </a:extLst>
          </p:cNvPr>
          <p:cNvCxnSpPr>
            <a:cxnSpLocks/>
            <a:endCxn id="105" idx="0"/>
          </p:cNvCxnSpPr>
          <p:nvPr/>
        </p:nvCxnSpPr>
        <p:spPr>
          <a:xfrm flipH="1">
            <a:off x="990182" y="5820969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コネクタ 108">
            <a:extLst>
              <a:ext uri="{FF2B5EF4-FFF2-40B4-BE49-F238E27FC236}">
                <a16:creationId xmlns:a16="http://schemas.microsoft.com/office/drawing/2014/main" id="{4D45AEFA-E850-C64A-7008-6A668681E7DA}"/>
              </a:ext>
            </a:extLst>
          </p:cNvPr>
          <p:cNvCxnSpPr>
            <a:cxnSpLocks/>
          </p:cNvCxnSpPr>
          <p:nvPr/>
        </p:nvCxnSpPr>
        <p:spPr>
          <a:xfrm flipH="1">
            <a:off x="1707725" y="5820969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>
            <a:extLst>
              <a:ext uri="{FF2B5EF4-FFF2-40B4-BE49-F238E27FC236}">
                <a16:creationId xmlns:a16="http://schemas.microsoft.com/office/drawing/2014/main" id="{EE1F7353-70FF-597B-C4DC-379C86B386FD}"/>
              </a:ext>
            </a:extLst>
          </p:cNvPr>
          <p:cNvCxnSpPr>
            <a:cxnSpLocks/>
          </p:cNvCxnSpPr>
          <p:nvPr/>
        </p:nvCxnSpPr>
        <p:spPr>
          <a:xfrm flipH="1">
            <a:off x="2421796" y="5809281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84D2B575-C6B3-A940-F685-081B6422E252}"/>
              </a:ext>
            </a:extLst>
          </p:cNvPr>
          <p:cNvSpPr txBox="1"/>
          <p:nvPr/>
        </p:nvSpPr>
        <p:spPr>
          <a:xfrm>
            <a:off x="3769720" y="624552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BAB705BD-ED08-DA59-2C02-050EA81D2509}"/>
              </a:ext>
            </a:extLst>
          </p:cNvPr>
          <p:cNvSpPr txBox="1"/>
          <p:nvPr/>
        </p:nvSpPr>
        <p:spPr>
          <a:xfrm>
            <a:off x="4491670" y="624552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99ECE563-4AB8-3F0B-286C-13A10B619B86}"/>
              </a:ext>
            </a:extLst>
          </p:cNvPr>
          <p:cNvSpPr txBox="1"/>
          <p:nvPr/>
        </p:nvSpPr>
        <p:spPr>
          <a:xfrm>
            <a:off x="5213620" y="624552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114" name="直線コネクタ 113">
            <a:extLst>
              <a:ext uri="{FF2B5EF4-FFF2-40B4-BE49-F238E27FC236}">
                <a16:creationId xmlns:a16="http://schemas.microsoft.com/office/drawing/2014/main" id="{64E7B5DD-FA43-AD6B-D3E7-0617B1772F1C}"/>
              </a:ext>
            </a:extLst>
          </p:cNvPr>
          <p:cNvCxnSpPr>
            <a:cxnSpLocks/>
          </p:cNvCxnSpPr>
          <p:nvPr/>
        </p:nvCxnSpPr>
        <p:spPr>
          <a:xfrm flipH="1">
            <a:off x="4079415" y="5809281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コネクタ 114">
            <a:extLst>
              <a:ext uri="{FF2B5EF4-FFF2-40B4-BE49-F238E27FC236}">
                <a16:creationId xmlns:a16="http://schemas.microsoft.com/office/drawing/2014/main" id="{DED819A4-CE32-29F4-CD21-2E0C370B8C12}"/>
              </a:ext>
            </a:extLst>
          </p:cNvPr>
          <p:cNvCxnSpPr>
            <a:cxnSpLocks/>
          </p:cNvCxnSpPr>
          <p:nvPr/>
        </p:nvCxnSpPr>
        <p:spPr>
          <a:xfrm flipH="1">
            <a:off x="4810429" y="5820969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5DD74F75-AA94-4F5B-02A9-95D4053C246B}"/>
              </a:ext>
            </a:extLst>
          </p:cNvPr>
          <p:cNvCxnSpPr>
            <a:cxnSpLocks/>
          </p:cNvCxnSpPr>
          <p:nvPr/>
        </p:nvCxnSpPr>
        <p:spPr>
          <a:xfrm flipH="1">
            <a:off x="5524500" y="5809281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102CA380-26A5-8FD9-5610-EE3BA1E75769}"/>
              </a:ext>
            </a:extLst>
          </p:cNvPr>
          <p:cNvSpPr txBox="1"/>
          <p:nvPr/>
        </p:nvSpPr>
        <p:spPr>
          <a:xfrm>
            <a:off x="6638353" y="625242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C950C3D8-C6F3-FA34-1345-7F6E6281EBA0}"/>
              </a:ext>
            </a:extLst>
          </p:cNvPr>
          <p:cNvSpPr txBox="1"/>
          <p:nvPr/>
        </p:nvSpPr>
        <p:spPr>
          <a:xfrm>
            <a:off x="7360303" y="625242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19" name="テキスト ボックス 118">
            <a:extLst>
              <a:ext uri="{FF2B5EF4-FFF2-40B4-BE49-F238E27FC236}">
                <a16:creationId xmlns:a16="http://schemas.microsoft.com/office/drawing/2014/main" id="{A6E618D0-903B-087A-FEE2-83DE0FE1C68A}"/>
              </a:ext>
            </a:extLst>
          </p:cNvPr>
          <p:cNvSpPr txBox="1"/>
          <p:nvPr/>
        </p:nvSpPr>
        <p:spPr>
          <a:xfrm>
            <a:off x="8082253" y="625242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120" name="直線コネクタ 119">
            <a:extLst>
              <a:ext uri="{FF2B5EF4-FFF2-40B4-BE49-F238E27FC236}">
                <a16:creationId xmlns:a16="http://schemas.microsoft.com/office/drawing/2014/main" id="{010DF5E2-6B8F-B1C4-8F6C-9D9D89C9349B}"/>
              </a:ext>
            </a:extLst>
          </p:cNvPr>
          <p:cNvCxnSpPr>
            <a:cxnSpLocks/>
            <a:endCxn id="117" idx="0"/>
          </p:cNvCxnSpPr>
          <p:nvPr/>
        </p:nvCxnSpPr>
        <p:spPr>
          <a:xfrm flipH="1">
            <a:off x="6961519" y="5827868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コネクタ 120">
            <a:extLst>
              <a:ext uri="{FF2B5EF4-FFF2-40B4-BE49-F238E27FC236}">
                <a16:creationId xmlns:a16="http://schemas.microsoft.com/office/drawing/2014/main" id="{7C9E092D-D53A-E99E-3F04-1C77826B9297}"/>
              </a:ext>
            </a:extLst>
          </p:cNvPr>
          <p:cNvCxnSpPr>
            <a:cxnSpLocks/>
          </p:cNvCxnSpPr>
          <p:nvPr/>
        </p:nvCxnSpPr>
        <p:spPr>
          <a:xfrm flipH="1">
            <a:off x="7679062" y="5827868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コネクタ 121">
            <a:extLst>
              <a:ext uri="{FF2B5EF4-FFF2-40B4-BE49-F238E27FC236}">
                <a16:creationId xmlns:a16="http://schemas.microsoft.com/office/drawing/2014/main" id="{6546A469-DB54-299D-8785-4938EF972211}"/>
              </a:ext>
            </a:extLst>
          </p:cNvPr>
          <p:cNvCxnSpPr>
            <a:cxnSpLocks/>
          </p:cNvCxnSpPr>
          <p:nvPr/>
        </p:nvCxnSpPr>
        <p:spPr>
          <a:xfrm flipH="1">
            <a:off x="8393133" y="5816180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8E81DFB-AE94-F525-046D-CF9241B24490}"/>
              </a:ext>
            </a:extLst>
          </p:cNvPr>
          <p:cNvSpPr txBox="1"/>
          <p:nvPr/>
        </p:nvSpPr>
        <p:spPr>
          <a:xfrm>
            <a:off x="8069967" y="4825793"/>
            <a:ext cx="646331" cy="46166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契約・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経理等</a:t>
            </a:r>
            <a:endParaRPr kumimoji="1" lang="en-US" altLang="ja-JP" sz="12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8206D0E-0249-8399-933F-7683F05130AA}"/>
              </a:ext>
            </a:extLst>
          </p:cNvPr>
          <p:cNvSpPr txBox="1"/>
          <p:nvPr/>
        </p:nvSpPr>
        <p:spPr>
          <a:xfrm>
            <a:off x="5206919" y="4816652"/>
            <a:ext cx="646331" cy="46166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契約・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経理等</a:t>
            </a:r>
            <a:endParaRPr kumimoji="1" lang="en-US" altLang="ja-JP" sz="1200" dirty="0"/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068ECD82-3ADE-EA8C-88FF-339BDA535392}"/>
              </a:ext>
            </a:extLst>
          </p:cNvPr>
          <p:cNvSpPr txBox="1"/>
          <p:nvPr/>
        </p:nvSpPr>
        <p:spPr>
          <a:xfrm>
            <a:off x="2546469" y="1292568"/>
            <a:ext cx="7200728" cy="138499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70C0"/>
                </a:solidFill>
              </a:rPr>
              <a:t>【</a:t>
            </a:r>
            <a:r>
              <a:rPr kumimoji="1" lang="ja-JP" altLang="en-US" sz="1400" dirty="0">
                <a:solidFill>
                  <a:srgbClr val="0070C0"/>
                </a:solidFill>
              </a:rPr>
              <a:t>記入例</a:t>
            </a:r>
            <a:r>
              <a:rPr kumimoji="1" lang="en-US" altLang="ja-JP" sz="1400" dirty="0">
                <a:solidFill>
                  <a:srgbClr val="0070C0"/>
                </a:solidFill>
              </a:rPr>
              <a:t>】</a:t>
            </a:r>
          </a:p>
          <a:p>
            <a:pPr marL="179388" indent="-179388"/>
            <a:r>
              <a:rPr kumimoji="1" lang="ja-JP" altLang="en-US" sz="1400" dirty="0">
                <a:solidFill>
                  <a:srgbClr val="0070C0"/>
                </a:solidFill>
              </a:rPr>
              <a:t>◎様式は問いませんが、研究開発責任者、主たる共同研究</a:t>
            </a:r>
            <a:r>
              <a:rPr kumimoji="1" lang="ja-JP" altLang="en-US" sz="1400">
                <a:solidFill>
                  <a:srgbClr val="0070C0"/>
                </a:solidFill>
              </a:rPr>
              <a:t>開発者をはじめ、</a:t>
            </a:r>
            <a:r>
              <a:rPr kumimoji="1" lang="ja-JP" altLang="en-US" sz="1400" dirty="0">
                <a:solidFill>
                  <a:srgbClr val="0070C0"/>
                </a:solidFill>
              </a:rPr>
              <a:t>研究者</a:t>
            </a:r>
            <a:r>
              <a:rPr kumimoji="1" lang="ja-JP" altLang="en-US" sz="1400">
                <a:solidFill>
                  <a:srgbClr val="0070C0"/>
                </a:solidFill>
              </a:rPr>
              <a:t>に加えて知財、契約・経理等の担当者氏名も把握</a:t>
            </a:r>
            <a:r>
              <a:rPr kumimoji="1" lang="ja-JP" altLang="en-US" sz="1400" dirty="0">
                <a:solidFill>
                  <a:srgbClr val="0070C0"/>
                </a:solidFill>
              </a:rPr>
              <a:t>できるよう、</a:t>
            </a:r>
            <a:r>
              <a:rPr kumimoji="1" lang="en-US" altLang="ja-JP" sz="1400" dirty="0">
                <a:solidFill>
                  <a:srgbClr val="0070C0"/>
                </a:solidFill>
              </a:rPr>
              <a:t>A4</a:t>
            </a:r>
            <a:r>
              <a:rPr kumimoji="1" lang="ja-JP" altLang="en-US" sz="1400" dirty="0">
                <a:solidFill>
                  <a:srgbClr val="0070C0"/>
                </a:solidFill>
              </a:rPr>
              <a:t>サイズ</a:t>
            </a:r>
            <a:r>
              <a:rPr kumimoji="1" lang="en-US" altLang="ja-JP" sz="1400" dirty="0">
                <a:solidFill>
                  <a:srgbClr val="0070C0"/>
                </a:solidFill>
              </a:rPr>
              <a:t>1</a:t>
            </a:r>
            <a:r>
              <a:rPr kumimoji="1" lang="ja-JP" altLang="en-US" sz="1400" dirty="0">
                <a:solidFill>
                  <a:srgbClr val="0070C0"/>
                </a:solidFill>
              </a:rPr>
              <a:t>枚で図を作成してください。</a:t>
            </a:r>
            <a:endParaRPr kumimoji="1" lang="en-US" altLang="ja-JP" sz="1400" dirty="0">
              <a:solidFill>
                <a:srgbClr val="0070C0"/>
              </a:solidFill>
            </a:endParaRPr>
          </a:p>
          <a:p>
            <a:pPr marL="179388" indent="-179388"/>
            <a:r>
              <a:rPr kumimoji="1" lang="en-US" altLang="ja-JP" sz="1400" dirty="0">
                <a:solidFill>
                  <a:srgbClr val="0070C0"/>
                </a:solidFill>
              </a:rPr>
              <a:t>※NIMS</a:t>
            </a:r>
            <a:r>
              <a:rPr kumimoji="1" lang="ja-JP" altLang="en-US" sz="1400" dirty="0">
                <a:solidFill>
                  <a:srgbClr val="0070C0"/>
                </a:solidFill>
              </a:rPr>
              <a:t>が委託研究契約を結ぶ代表・共同研究開発機関についてのみ示してください。</a:t>
            </a:r>
            <a:endParaRPr kumimoji="1" lang="en-US" altLang="ja-JP" sz="1400" dirty="0">
              <a:solidFill>
                <a:srgbClr val="0070C0"/>
              </a:solidFill>
            </a:endParaRPr>
          </a:p>
          <a:p>
            <a:pPr marL="179388" indent="-179388"/>
            <a:r>
              <a:rPr kumimoji="1" lang="en-US" altLang="ja-JP" sz="1400" dirty="0">
                <a:solidFill>
                  <a:srgbClr val="0070C0"/>
                </a:solidFill>
              </a:rPr>
              <a:t>※</a:t>
            </a:r>
            <a:r>
              <a:rPr kumimoji="1" lang="ja-JP" altLang="en-US" sz="1400" dirty="0">
                <a:solidFill>
                  <a:srgbClr val="0070C0"/>
                </a:solidFill>
              </a:rPr>
              <a:t>この枠は作成後、削除願います。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A77B519-A440-D992-5367-AD1E8D0A4AD0}"/>
              </a:ext>
            </a:extLst>
          </p:cNvPr>
          <p:cNvSpPr txBox="1"/>
          <p:nvPr/>
        </p:nvSpPr>
        <p:spPr>
          <a:xfrm>
            <a:off x="861085" y="1585157"/>
            <a:ext cx="1441420" cy="5232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/>
              <a:t>研究開発責任者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（所属機関）</a:t>
            </a:r>
            <a:endParaRPr kumimoji="1"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643252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73</TotalTime>
  <Words>165</Words>
  <Application>Microsoft Office PowerPoint</Application>
  <PresentationFormat>A4 210 x 297 mm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>国立研究開発法人物質・材料研究機構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Masahiro</dc:creator>
  <cp:lastModifiedBy>TAMURA Tomomasa</cp:lastModifiedBy>
  <cp:revision>12</cp:revision>
  <dcterms:created xsi:type="dcterms:W3CDTF">2023-05-01T01:31:56Z</dcterms:created>
  <dcterms:modified xsi:type="dcterms:W3CDTF">2023-09-13T06:46:01Z</dcterms:modified>
</cp:coreProperties>
</file>