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735763" cy="98663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2" autoAdjust="0"/>
    <p:restoredTop sz="94694" autoAdjust="0"/>
  </p:normalViewPr>
  <p:slideViewPr>
    <p:cSldViewPr showGuides="1">
      <p:cViewPr varScale="1">
        <p:scale>
          <a:sx n="119" d="100"/>
          <a:sy n="119" d="100"/>
        </p:scale>
        <p:origin x="1290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7B234571-FCA1-F1D9-4F22-66E93493752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 altLang="ja-JP"/>
              <a:t>【機密性○】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3580D619-C7A8-FBEE-0310-270B52F590D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213B9414-0506-D3B7-030B-B53D80536D4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B86CF2B4-4E6E-DFDD-4C3A-22EC03BC728E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B1CCD51-2F33-4751-B28D-B4619028F57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F087545C-6C3F-5257-B26B-E2C4EBBACC4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 altLang="ja-JP"/>
              <a:t>【機密性○】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893989B5-15F1-F56A-2342-706DA357A49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79484F6A-3A71-6A17-D83B-24004325C15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3950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6757E589-56A4-A939-3D79-C34FFF75CE3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0" y="4686300"/>
            <a:ext cx="5389563" cy="44402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8C56F0D6-5215-F83F-A9BC-2161A896E5F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8EA171CA-12C4-4801-5CF0-0EA8725735B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006E4FF-C126-40E9-ADA8-B269EBFFD8D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AF61C3DD-5819-68D5-5A41-C6865450146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>
                <a:ea typeface="ＭＳ Ｐゴシック" panose="020B0600070205080204" pitchFamily="50" charset="-128"/>
              </a:rPr>
              <a:t>【機密性○】</a:t>
            </a:r>
          </a:p>
        </p:txBody>
      </p:sp>
      <p:sp>
        <p:nvSpPr>
          <p:cNvPr id="5123" name="Rectangle 7">
            <a:extLst>
              <a:ext uri="{FF2B5EF4-FFF2-40B4-BE49-F238E27FC236}">
                <a16:creationId xmlns:a16="http://schemas.microsoft.com/office/drawing/2014/main" id="{BBE938A3-7A76-CA1D-AC70-C06263D2E6F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B8AEDE41-8DB7-4E61-BBE9-65A0AB78F4B2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5124" name="Rectangle 2">
            <a:extLst>
              <a:ext uri="{FF2B5EF4-FFF2-40B4-BE49-F238E27FC236}">
                <a16:creationId xmlns:a16="http://schemas.microsoft.com/office/drawing/2014/main" id="{19F319D4-2343-648B-8B46-730980BFB34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5" name="Rectangle 3">
            <a:extLst>
              <a:ext uri="{FF2B5EF4-FFF2-40B4-BE49-F238E27FC236}">
                <a16:creationId xmlns:a16="http://schemas.microsoft.com/office/drawing/2014/main" id="{2D5FF9A6-A60B-D815-ADDC-56BBC8412A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3908CE1-5858-0715-2761-AA240B836E7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31658C1-27CD-4FDA-B85F-D47D24A5294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326808F-825C-6BA4-914A-F48428FDDA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59255E-4C1E-449B-B7C2-C1E5FF0F334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61848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6130F53-8DD0-58FD-689B-6A8475DB3E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3FF7853-7C39-F7C1-73BB-CC75AC23E0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CBBD8F7-DC99-5889-F220-C60497D36E5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9CCF40-3D73-470C-A588-2FF1726CD37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21163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333375"/>
            <a:ext cx="2057400" cy="579278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333375"/>
            <a:ext cx="6019800" cy="579278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EE0835-8B6E-5570-0373-F9BF373E8C4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4F515C5-1C8F-836B-3920-41C4F24E4C7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EDD76F9-117A-AC99-7AE8-0BF6C688886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880988-BE89-488F-B5BC-20292684076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72877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E32B522-0C36-4168-8F02-5DACB2B773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0E2DD35-B43C-D83C-E64A-24094897683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0B00272-F371-7F15-D91B-E44D3D2EC8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3FEF83-19CC-43C2-8369-29005FF697F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07351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74C71EE-1332-F2AF-F33F-12217B4617A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54B654D-E646-256F-628F-1287783F848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0A43C88-2894-F339-E721-33A05CEF43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3C1159-F049-4044-87B3-BAFFB4D2A8D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6861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8C0C500-5A7B-A16D-55C8-D5083FCF703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8C1B4FF-BD4A-381B-6099-18168D90145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1C0DC4A-DE6F-2877-1832-2143F772306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8181A9-0B65-4300-AC30-A117CB3FFCB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479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EBFCB64-206F-D036-57C9-428CE74127F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D44E7FB-71B3-697B-D7FC-F0BCDCD884F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75DDECD2-F297-CA02-3E29-FF6B702C1C3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591C82-C090-489C-93B7-0D245F4F64E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61513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D20B77C-E4E0-3DA0-CEDA-C869D743D0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3499407-2A37-1655-C08F-C0630365A07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7CCC486-4CF8-7231-55CD-824C43CDF2F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14FFA8-87F1-42A3-817F-4FAFE0D738A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28262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8FF877D-38DE-8CE6-5C36-CBAA15D8AD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3E39E1F-0DC1-4A61-268E-EB08BE5D62F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0571E1E-F72B-EA6A-7A57-F27AED301F9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E02AA5-D343-4892-8AAF-7B8F60A5122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94602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0FDEE23-BAB1-BAC6-4B77-29E164EB23C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0917AFF-4ADB-2420-FC69-03B073FB32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AE3EE5D-E9BE-2827-9AA0-980B2284E5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A8A6C3-CBC4-47EB-92B7-F1AC15E5FCC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76864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62CA8A7-14E0-1EE7-ECDA-F4676A3F1FB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10D92F1-2F33-151C-B675-E931F81F0AB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B8FDC97-7876-837B-6972-FFB2A7C6F6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8E823-5AE6-4AE6-B2FA-0E1E9AB5B2F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42374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743F68F-4A1F-3657-BA2D-C2DE1969AC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33375"/>
            <a:ext cx="8229600" cy="1084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BB77217-6929-4EE5-FFF8-3E67D42713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B71B8FF-C94A-343F-A82D-ABF531599AF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20F52C7-C9E5-F29A-E5DD-5B4CA82ABB2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E704DB4-B1B6-61D4-3509-3FC327435D6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4875932E-E146-4094-9C6F-12301417C9B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31" name="Text Box 8">
            <a:extLst>
              <a:ext uri="{FF2B5EF4-FFF2-40B4-BE49-F238E27FC236}">
                <a16:creationId xmlns:a16="http://schemas.microsoft.com/office/drawing/2014/main" id="{BEDDD322-2CAB-E8D8-2457-7A0FA4E5B9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77800"/>
            <a:ext cx="215900" cy="36671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ja-JP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7FE0D31C-3BE9-FD5C-6540-7961ABCF3A1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51520" y="911225"/>
            <a:ext cx="8590408" cy="2019300"/>
          </a:xfrm>
        </p:spPr>
        <p:txBody>
          <a:bodyPr anchor="t" anchorCtr="0"/>
          <a:lstStyle/>
          <a:p>
            <a:pPr eaLnBrk="1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1800" dirty="0"/>
              <a:t>戦略的イノベーション創造プログラム（</a:t>
            </a:r>
            <a:r>
              <a:rPr lang="en" altLang="ja-JP" sz="1800" dirty="0"/>
              <a:t>SIP</a:t>
            </a:r>
            <a:r>
              <a:rPr lang="ja-JP" altLang="en" sz="1800" dirty="0"/>
              <a:t>）</a:t>
            </a:r>
            <a:br>
              <a:rPr lang="ja-JP" altLang="en" sz="1800" dirty="0"/>
            </a:br>
            <a:r>
              <a:rPr lang="ja-JP" altLang="en" sz="1800" dirty="0"/>
              <a:t>「</a:t>
            </a:r>
            <a:r>
              <a:rPr lang="ja-JP" altLang="en-US" sz="1800" dirty="0"/>
              <a:t>マテリアル事業化イノベーション・育成エコシステムの構築」</a:t>
            </a:r>
            <a:br>
              <a:rPr lang="en-US" altLang="ja-JP" sz="1800" dirty="0"/>
            </a:br>
            <a:br>
              <a:rPr lang="ja-JP" altLang="en-US" sz="2000" dirty="0"/>
            </a:br>
            <a:r>
              <a:rPr lang="ja-JP" altLang="en-US" sz="2000" dirty="0"/>
              <a:t>サブ課題</a:t>
            </a:r>
            <a:r>
              <a:rPr lang="en-US" altLang="ja-JP" sz="2000" dirty="0"/>
              <a:t>B/</a:t>
            </a:r>
            <a:r>
              <a:rPr lang="ja-JP" altLang="en-US" sz="2000" dirty="0"/>
              <a:t>個別テーマ</a:t>
            </a:r>
            <a:r>
              <a:rPr lang="en-US" altLang="ja-JP" sz="2000" dirty="0"/>
              <a:t>(2)</a:t>
            </a:r>
            <a:r>
              <a:rPr lang="ja-JP" altLang="en-US" sz="2000" dirty="0"/>
              <a:t>：マテリアルデータ資産のネットワーク化</a:t>
            </a:r>
            <a:br>
              <a:rPr lang="ja-JP" altLang="en-US" sz="2000" dirty="0"/>
            </a:br>
            <a:r>
              <a:rPr lang="ja-JP" altLang="en-US" sz="2000" dirty="0"/>
              <a:t>書類審査用プレゼンテーション資料</a:t>
            </a:r>
          </a:p>
        </p:txBody>
      </p:sp>
      <p:sp>
        <p:nvSpPr>
          <p:cNvPr id="4100" name="AutoShape 7">
            <a:extLst>
              <a:ext uri="{FF2B5EF4-FFF2-40B4-BE49-F238E27FC236}">
                <a16:creationId xmlns:a16="http://schemas.microsoft.com/office/drawing/2014/main" id="{2D1E47D4-6F06-FD26-406F-13FEBB0AEC47}"/>
              </a:ext>
            </a:extLst>
          </p:cNvPr>
          <p:cNvSpPr>
            <a:spLocks/>
          </p:cNvSpPr>
          <p:nvPr/>
        </p:nvSpPr>
        <p:spPr bwMode="auto">
          <a:xfrm>
            <a:off x="6732588" y="4359275"/>
            <a:ext cx="1758950" cy="615950"/>
          </a:xfrm>
          <a:prstGeom prst="borderCallout1">
            <a:avLst>
              <a:gd name="adj1" fmla="val 55426"/>
              <a:gd name="adj2" fmla="val 99620"/>
              <a:gd name="adj3" fmla="val 341667"/>
              <a:gd name="adj4" fmla="val 11900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dirty="0">
                <a:solidFill>
                  <a:srgbClr val="0070C0"/>
                </a:solidFill>
                <a:latin typeface="+mj-ea"/>
                <a:ea typeface="+mj-ea"/>
              </a:rPr>
              <a:t>右下に通しページの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dirty="0">
                <a:solidFill>
                  <a:srgbClr val="0070C0"/>
                </a:solidFill>
                <a:latin typeface="+mj-ea"/>
                <a:ea typeface="+mj-ea"/>
              </a:rPr>
              <a:t>記載（表紙除く）を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dirty="0">
                <a:solidFill>
                  <a:srgbClr val="0070C0"/>
                </a:solidFill>
                <a:latin typeface="+mj-ea"/>
                <a:ea typeface="+mj-ea"/>
              </a:rPr>
              <a:t>お願いします。</a:t>
            </a:r>
          </a:p>
        </p:txBody>
      </p:sp>
      <p:sp>
        <p:nvSpPr>
          <p:cNvPr id="4101" name="Rectangle 9">
            <a:extLst>
              <a:ext uri="{FF2B5EF4-FFF2-40B4-BE49-F238E27FC236}">
                <a16:creationId xmlns:a16="http://schemas.microsoft.com/office/drawing/2014/main" id="{8A02687B-2D74-FB51-6A4A-E85334D3C7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9029" y="5082749"/>
            <a:ext cx="3334518" cy="151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ja-JP" altLang="en-US" sz="2400" dirty="0"/>
              <a:t>（代表研究開発機関名）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ja-JP" altLang="en-US" sz="2400" dirty="0"/>
              <a:t>（研究開発責任者氏名）</a:t>
            </a:r>
          </a:p>
        </p:txBody>
      </p:sp>
      <p:sp>
        <p:nvSpPr>
          <p:cNvPr id="4102" name="Rectangle 10">
            <a:extLst>
              <a:ext uri="{FF2B5EF4-FFF2-40B4-BE49-F238E27FC236}">
                <a16:creationId xmlns:a16="http://schemas.microsoft.com/office/drawing/2014/main" id="{8D990B46-8C88-AFED-C6AE-9B88349F51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2611" y="3221989"/>
            <a:ext cx="5760640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ja-JP" altLang="en-US" sz="2800" dirty="0"/>
              <a:t>「（研究開発課題名）」</a:t>
            </a:r>
          </a:p>
        </p:txBody>
      </p:sp>
      <p:sp>
        <p:nvSpPr>
          <p:cNvPr id="4103" name="テキスト ボックス 1">
            <a:extLst>
              <a:ext uri="{FF2B5EF4-FFF2-40B4-BE49-F238E27FC236}">
                <a16:creationId xmlns:a16="http://schemas.microsoft.com/office/drawing/2014/main" id="{AE12BC5F-4EF4-59FF-A5FC-96E1ED5BA8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2360" y="283584"/>
            <a:ext cx="914152" cy="338138"/>
          </a:xfrm>
          <a:prstGeom prst="rect">
            <a:avLst/>
          </a:prstGeom>
          <a:noFill/>
          <a:ln w="9525">
            <a:solidFill>
              <a:prstClr val="blac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ja-JP" altLang="en-US" sz="1600" dirty="0">
                <a:latin typeface="+mj-ea"/>
                <a:ea typeface="+mj-ea"/>
              </a:rPr>
              <a:t>様式</a:t>
            </a:r>
            <a:r>
              <a:rPr lang="en-US" altLang="ja-JP" sz="1600" dirty="0">
                <a:latin typeface="+mj-ea"/>
                <a:ea typeface="+mj-ea"/>
              </a:rPr>
              <a:t>5</a:t>
            </a:r>
            <a:endParaRPr lang="ja-JP" altLang="en-US" sz="1600" dirty="0">
              <a:latin typeface="+mj-ea"/>
              <a:ea typeface="+mj-ea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05F1DB1-F8A0-90D9-1939-113048292351}"/>
              </a:ext>
            </a:extLst>
          </p:cNvPr>
          <p:cNvSpPr txBox="1"/>
          <p:nvPr/>
        </p:nvSpPr>
        <p:spPr>
          <a:xfrm>
            <a:off x="323528" y="251153"/>
            <a:ext cx="5544616" cy="5232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>
                <a:solidFill>
                  <a:srgbClr val="0070C0"/>
                </a:solidFill>
                <a:latin typeface="+mj-ea"/>
                <a:ea typeface="+mj-ea"/>
              </a:rPr>
              <a:t>10</a:t>
            </a:r>
            <a:r>
              <a:rPr kumimoji="1" lang="ja-JP" altLang="en-US" sz="1400">
                <a:solidFill>
                  <a:srgbClr val="0070C0"/>
                </a:solidFill>
                <a:latin typeface="+mj-ea"/>
                <a:ea typeface="+mj-ea"/>
              </a:rPr>
              <a:t>分以内で説明できる想定のページ数（最大</a:t>
            </a:r>
            <a:r>
              <a:rPr kumimoji="1" lang="en-US" altLang="ja-JP" sz="1400" dirty="0">
                <a:solidFill>
                  <a:srgbClr val="0070C0"/>
                </a:solidFill>
                <a:latin typeface="+mj-ea"/>
                <a:ea typeface="+mj-ea"/>
              </a:rPr>
              <a:t>20</a:t>
            </a:r>
            <a:r>
              <a:rPr kumimoji="1" lang="ja-JP" altLang="en-US" sz="1400">
                <a:solidFill>
                  <a:srgbClr val="0070C0"/>
                </a:solidFill>
                <a:latin typeface="+mj-ea"/>
                <a:ea typeface="+mj-ea"/>
              </a:rPr>
              <a:t>枚）でまとめること。</a:t>
            </a:r>
            <a:endParaRPr kumimoji="1" lang="en-US" altLang="ja-JP" sz="1400" dirty="0">
              <a:solidFill>
                <a:srgbClr val="0070C0"/>
              </a:solidFill>
              <a:latin typeface="+mj-ea"/>
              <a:ea typeface="+mj-ea"/>
            </a:endParaRPr>
          </a:p>
          <a:p>
            <a:pPr algn="ctr"/>
            <a:r>
              <a:rPr lang="ja-JP" altLang="en-US" sz="1400">
                <a:solidFill>
                  <a:srgbClr val="0070C0"/>
                </a:solidFill>
                <a:latin typeface="+mj-ea"/>
                <a:ea typeface="+mj-ea"/>
              </a:rPr>
              <a:t>可能な限り図表・イラストを使い、文字の記載は極限まで抑えること。</a:t>
            </a:r>
            <a:endParaRPr kumimoji="1" lang="ja-JP" altLang="en-US" sz="1400">
              <a:solidFill>
                <a:srgbClr val="0070C0"/>
              </a:solidFill>
              <a:latin typeface="+mj-ea"/>
              <a:ea typeface="+mj-ea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3B99889-BA45-98D8-75CE-7C63CD1D8123}"/>
              </a:ext>
            </a:extLst>
          </p:cNvPr>
          <p:cNvSpPr txBox="1"/>
          <p:nvPr/>
        </p:nvSpPr>
        <p:spPr>
          <a:xfrm>
            <a:off x="1691680" y="6058681"/>
            <a:ext cx="5544616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rgbClr val="0070C0"/>
                </a:solidFill>
                <a:latin typeface="+mj-ea"/>
                <a:ea typeface="+mj-ea"/>
              </a:rPr>
              <a:t>以降、コンテンツのフォーマット・フォントは自由（動画等貼り付けも可）</a:t>
            </a:r>
          </a:p>
        </p:txBody>
      </p:sp>
      <p:sp>
        <p:nvSpPr>
          <p:cNvPr id="3" name="テキスト ボックス 1">
            <a:extLst>
              <a:ext uri="{FF2B5EF4-FFF2-40B4-BE49-F238E27FC236}">
                <a16:creationId xmlns:a16="http://schemas.microsoft.com/office/drawing/2014/main" id="{D299637C-DBAB-1E74-F849-98A9D244CC8E}"/>
              </a:ext>
            </a:extLst>
          </p:cNvPr>
          <p:cNvSpPr txBox="1">
            <a:spLocks/>
          </p:cNvSpPr>
          <p:nvPr/>
        </p:nvSpPr>
        <p:spPr>
          <a:xfrm>
            <a:off x="2699792" y="4041635"/>
            <a:ext cx="3579118" cy="323850"/>
          </a:xfrm>
          <a:prstGeom prst="rect">
            <a:avLst/>
          </a:prstGeom>
          <a:solidFill>
            <a:sysClr val="window" lastClr="FFFFFF"/>
          </a:solidFill>
          <a:ln w="9525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33350" indent="-133350" algn="ctr"/>
            <a:r>
              <a:rPr lang="ja-JP" sz="1400" kern="100" dirty="0">
                <a:solidFill>
                  <a:srgbClr val="0070C0"/>
                </a:solidFill>
                <a:effectLst/>
                <a:latin typeface="Century" panose="020406040505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記入要領、記入例は削除して提出ください</a:t>
            </a:r>
            <a:endParaRPr lang="ja-JP" sz="1400" kern="100" dirty="0">
              <a:solidFill>
                <a:srgbClr val="0070C0"/>
              </a:solidFill>
              <a:effectLst/>
              <a:latin typeface="Century" panose="02040604050505020304" pitchFamily="18" charset="0"/>
              <a:ea typeface="ＭＳ 明朝" panose="02020609040205080304" pitchFamily="49" charset="-128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140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Century</vt:lpstr>
      <vt:lpstr>blank</vt:lpstr>
      <vt:lpstr>戦略的イノベーション創造プログラム（SIP） 「マテリアル事業化イノベーション・育成エコシステムの構築」  サブ課題B/個別テーマ(2)：マテリアルデータ資産のネットワーク化 書類審査用プレゼンテーション資料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2023-03-24T11:20:13Z</dcterms:created>
  <dcterms:modified xsi:type="dcterms:W3CDTF">2023-09-28T09:30:41Z</dcterms:modified>
</cp:coreProperties>
</file>