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C87DA2-B2A7-4E05-82BE-8B7909B70A61}" v="8" dt="2024-01-25T06:57:16.2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27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150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A8D48-144C-4B1A-9C5D-804F76952B46}" type="datetimeFigureOut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55350-2704-4B62-8F39-C65C51BE5BE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2676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ED7D9-1E49-4C86-BDD1-6F5F2DACD808}" type="datetime1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EA34-75AB-4A4F-BCDA-C65B71458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39680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9CCF0E-3EB4-4644-98E1-018BCD5B5E2C}" type="datetime1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EA34-75AB-4A4F-BCDA-C65B71458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497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E8E02-E4A9-4DD3-9F77-F1D49D6170E0}" type="datetime1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EA34-75AB-4A4F-BCDA-C65B71458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526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7C967-DB1C-47E3-BCAE-223B64072082}" type="datetime1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EA34-75AB-4A4F-BCDA-C65B71458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184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684AE4-8218-428A-AF77-35F9880DA074}" type="datetime1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EA34-75AB-4A4F-BCDA-C65B71458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607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5E3A07-D2CA-4C68-97AA-411515F912BA}" type="datetime1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EA34-75AB-4A4F-BCDA-C65B71458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239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488030-587F-4DF3-BE0B-A025E9D8F8DF}" type="datetime1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EA34-75AB-4A4F-BCDA-C65B71458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3301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0A7BD-5F92-42BB-B1DE-FA6A89E5CD50}" type="datetime1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EA34-75AB-4A4F-BCDA-C65B71458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88805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3A0F06-B5D1-4B2F-A6B6-9B9B7FA2AB54}" type="datetime1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EA34-75AB-4A4F-BCDA-C65B71458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0962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A484E-9CDA-41FC-9F7C-3BC09721DCDC}" type="datetime1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EA34-75AB-4A4F-BCDA-C65B71458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6939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6670C-7661-4932-A11A-B27A8A35EE47}" type="datetime1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3EEA34-75AB-4A4F-BCDA-C65B71458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29821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A4DF7-0B74-4138-928B-6A5B723F0503}" type="datetime1">
              <a:rPr kumimoji="1" lang="ja-JP" altLang="en-US" smtClean="0"/>
              <a:t>2024/4/1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3EEA34-75AB-4A4F-BCDA-C65B71458F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5189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831B2958-963C-6B7F-2E6D-CEE726F64D01}"/>
              </a:ext>
            </a:extLst>
          </p:cNvPr>
          <p:cNvSpPr txBox="1"/>
          <p:nvPr/>
        </p:nvSpPr>
        <p:spPr>
          <a:xfrm>
            <a:off x="0" y="-13027"/>
            <a:ext cx="9144000" cy="360000"/>
          </a:xfrm>
          <a:prstGeom prst="rect">
            <a:avLst/>
          </a:prstGeom>
          <a:solidFill>
            <a:srgbClr val="0070C0"/>
          </a:solidFill>
          <a:ln w="19050">
            <a:solidFill>
              <a:schemeClr val="accent1"/>
            </a:solidFill>
          </a:ln>
        </p:spPr>
        <p:txBody>
          <a:bodyPr wrap="square" lIns="36000" tIns="72000" rIns="36000" bIns="36000" rtlCol="0" anchor="ctr" anchorCtr="0">
            <a:spAutoFit/>
          </a:bodyPr>
          <a:lstStyle/>
          <a:p>
            <a:pPr algn="ctr"/>
            <a:r>
              <a:rPr lang="en-US" altLang="ja-JP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SIP</a:t>
            </a:r>
            <a:r>
              <a:rPr lang="ja-JP" altLang="en-US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第</a:t>
            </a:r>
            <a:r>
              <a:rPr lang="en-US" altLang="ja-JP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sz="18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期課題「マテリアル事業化イノベーション・育成エコシステムの構築」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77BBF7E9-7049-D295-312B-90D53038DDAF}"/>
              </a:ext>
            </a:extLst>
          </p:cNvPr>
          <p:cNvSpPr txBox="1"/>
          <p:nvPr/>
        </p:nvSpPr>
        <p:spPr>
          <a:xfrm>
            <a:off x="0" y="2700000"/>
            <a:ext cx="9144000" cy="565146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3200" b="1" dirty="0">
                <a:latin typeface="+mn-ea"/>
              </a:rPr>
              <a:t>「事業（研究開発課題）の名称」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9F49416-D38E-09B3-B91C-A72B9F2318E9}"/>
              </a:ext>
            </a:extLst>
          </p:cNvPr>
          <p:cNvSpPr txBox="1"/>
          <p:nvPr/>
        </p:nvSpPr>
        <p:spPr>
          <a:xfrm>
            <a:off x="0" y="5220000"/>
            <a:ext cx="9144000" cy="888311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ja-JP" altLang="en-US" sz="2400" dirty="0">
                <a:latin typeface="+mn-ea"/>
              </a:rPr>
              <a:t>氏名</a:t>
            </a:r>
            <a:endParaRPr lang="en-US" altLang="ja-JP" sz="2400" dirty="0">
              <a:latin typeface="+mn-ea"/>
            </a:endParaRPr>
          </a:p>
          <a:p>
            <a:pPr algn="ctr">
              <a:spcBef>
                <a:spcPts val="600"/>
              </a:spcBef>
            </a:pPr>
            <a:r>
              <a:rPr lang="ja-JP" altLang="en-US" sz="2400" dirty="0">
                <a:latin typeface="+mn-ea"/>
              </a:rPr>
              <a:t>機関名・所属</a:t>
            </a:r>
            <a:r>
              <a:rPr lang="ja-JP" altLang="en-US" sz="2400">
                <a:latin typeface="+mn-ea"/>
              </a:rPr>
              <a:t>・役職</a:t>
            </a:r>
            <a:endParaRPr lang="en-US" altLang="ja-JP" sz="2400" dirty="0">
              <a:latin typeface="+mn-ea"/>
            </a:endParaRPr>
          </a:p>
        </p:txBody>
      </p:sp>
      <p:sp>
        <p:nvSpPr>
          <p:cNvPr id="11" name="スライド番号プレースホルダー 10">
            <a:extLst>
              <a:ext uri="{FF2B5EF4-FFF2-40B4-BE49-F238E27FC236}">
                <a16:creationId xmlns:a16="http://schemas.microsoft.com/office/drawing/2014/main" id="{D4AEFD0A-5ABB-E812-8C3B-6D2F69C7F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92076" y="6492875"/>
            <a:ext cx="351924" cy="365125"/>
          </a:xfrm>
        </p:spPr>
        <p:txBody>
          <a:bodyPr/>
          <a:lstStyle/>
          <a:p>
            <a:fld id="{7A3EEA34-75AB-4A4F-BCDA-C65B71458F67}" type="slidenum">
              <a:rPr kumimoji="1" lang="ja-JP" altLang="en-US" smtClean="0">
                <a:solidFill>
                  <a:schemeClr val="tx1"/>
                </a:solidFill>
              </a:rPr>
              <a:t>1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pic>
        <p:nvPicPr>
          <p:cNvPr id="5" name="図 4" descr="挿絵 が含まれている画像&#10;&#10;自動的に生成された説明">
            <a:extLst>
              <a:ext uri="{FF2B5EF4-FFF2-40B4-BE49-F238E27FC236}">
                <a16:creationId xmlns:a16="http://schemas.microsoft.com/office/drawing/2014/main" id="{18731FEF-0D95-D013-843F-2D23FD4A80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6973"/>
            <a:ext cx="9144000" cy="18553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426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C209F68-4E86-7F52-717A-2A0E7F8A3800}"/>
              </a:ext>
            </a:extLst>
          </p:cNvPr>
          <p:cNvSpPr txBox="1"/>
          <p:nvPr/>
        </p:nvSpPr>
        <p:spPr>
          <a:xfrm>
            <a:off x="72000" y="720000"/>
            <a:ext cx="8993795" cy="4258464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kumimoji="1" lang="ja-JP" altLang="en-US" sz="2000" b="1" dirty="0">
                <a:solidFill>
                  <a:srgbClr val="002060"/>
                </a:solidFill>
                <a:latin typeface="+mn-ea"/>
              </a:rPr>
              <a:t>発表内容</a:t>
            </a:r>
            <a:endParaRPr kumimoji="1" lang="en-US" altLang="ja-JP" sz="2000" b="1" dirty="0">
              <a:solidFill>
                <a:srgbClr val="002060"/>
              </a:solidFill>
              <a:latin typeface="+mn-ea"/>
            </a:endParaRPr>
          </a:p>
          <a:p>
            <a:endParaRPr kumimoji="1" lang="en-US" altLang="ja-JP" dirty="0">
              <a:latin typeface="+mn-ea"/>
            </a:endParaRPr>
          </a:p>
          <a:p>
            <a:pPr>
              <a:tabLst>
                <a:tab pos="8518525" algn="l"/>
              </a:tabLst>
            </a:pPr>
            <a:r>
              <a:rPr kumimoji="1" lang="ja-JP" altLang="en-US" u="sng" dirty="0">
                <a:latin typeface="+mn-ea"/>
              </a:rPr>
              <a:t>１．事業概要（背景・目的・内容）</a:t>
            </a:r>
            <a:r>
              <a:rPr kumimoji="1" lang="en-US" altLang="ja-JP" u="sng" dirty="0">
                <a:latin typeface="+mn-ea"/>
              </a:rPr>
              <a:t>	3</a:t>
            </a:r>
          </a:p>
          <a:p>
            <a:pPr>
              <a:tabLst>
                <a:tab pos="8518525" algn="l"/>
              </a:tabLst>
            </a:pPr>
            <a:endParaRPr kumimoji="1" lang="en-US" altLang="ja-JP" u="sng" dirty="0">
              <a:latin typeface="+mn-ea"/>
            </a:endParaRPr>
          </a:p>
          <a:p>
            <a:pPr>
              <a:tabLst>
                <a:tab pos="8518525" algn="l"/>
              </a:tabLst>
            </a:pPr>
            <a:r>
              <a:rPr kumimoji="1" lang="ja-JP" altLang="en-US" u="sng" dirty="0">
                <a:latin typeface="+mn-ea"/>
              </a:rPr>
              <a:t>２．解決したい課題・アプローチ</a:t>
            </a:r>
            <a:r>
              <a:rPr kumimoji="1" lang="en-US" altLang="ja-JP" u="sng" dirty="0">
                <a:latin typeface="+mn-ea"/>
              </a:rPr>
              <a:t>	X</a:t>
            </a:r>
          </a:p>
          <a:p>
            <a:pPr>
              <a:tabLst>
                <a:tab pos="8518525" algn="l"/>
              </a:tabLst>
            </a:pPr>
            <a:endParaRPr kumimoji="1" lang="en-US" altLang="ja-JP" u="sng" dirty="0">
              <a:latin typeface="+mn-ea"/>
            </a:endParaRPr>
          </a:p>
          <a:p>
            <a:pPr>
              <a:tabLst>
                <a:tab pos="8518525" algn="l"/>
              </a:tabLst>
            </a:pPr>
            <a:r>
              <a:rPr kumimoji="1" lang="ja-JP" altLang="en-US" u="sng" dirty="0">
                <a:latin typeface="+mn-ea"/>
              </a:rPr>
              <a:t>３．保有している技術の革新性・優位性</a:t>
            </a:r>
            <a:r>
              <a:rPr kumimoji="1" lang="en-US" altLang="ja-JP" u="sng" dirty="0">
                <a:latin typeface="+mn-ea"/>
              </a:rPr>
              <a:t>	X</a:t>
            </a:r>
            <a:endParaRPr kumimoji="1" lang="ja-JP" altLang="en-US" u="sng" dirty="0">
              <a:latin typeface="+mn-ea"/>
            </a:endParaRPr>
          </a:p>
          <a:p>
            <a:pPr>
              <a:tabLst>
                <a:tab pos="8518525" algn="l"/>
              </a:tabLst>
            </a:pPr>
            <a:endParaRPr kumimoji="1" lang="ja-JP" altLang="en-US" u="sng" dirty="0">
              <a:latin typeface="+mn-ea"/>
            </a:endParaRPr>
          </a:p>
          <a:p>
            <a:pPr>
              <a:tabLst>
                <a:tab pos="8518525" algn="l"/>
              </a:tabLst>
            </a:pPr>
            <a:r>
              <a:rPr kumimoji="1" lang="ja-JP" altLang="en-US" u="sng" dirty="0">
                <a:latin typeface="+mn-ea"/>
              </a:rPr>
              <a:t>４．データ駆動利活用</a:t>
            </a:r>
            <a:r>
              <a:rPr kumimoji="1" lang="en-US" altLang="ja-JP" u="sng" dirty="0">
                <a:latin typeface="+mn-ea"/>
              </a:rPr>
              <a:t>	X</a:t>
            </a:r>
          </a:p>
          <a:p>
            <a:pPr>
              <a:tabLst>
                <a:tab pos="8518525" algn="l"/>
              </a:tabLst>
            </a:pPr>
            <a:endParaRPr kumimoji="1" lang="en-US" altLang="ja-JP" u="sng" dirty="0">
              <a:latin typeface="+mn-ea"/>
            </a:endParaRPr>
          </a:p>
          <a:p>
            <a:pPr>
              <a:tabLst>
                <a:tab pos="8518525" algn="l"/>
              </a:tabLst>
            </a:pPr>
            <a:r>
              <a:rPr kumimoji="1" lang="ja-JP" altLang="en-US" u="sng" dirty="0">
                <a:latin typeface="+mn-ea"/>
              </a:rPr>
              <a:t>５．実施体制（参画機関・メンバー）</a:t>
            </a:r>
            <a:r>
              <a:rPr kumimoji="1" lang="en-US" altLang="ja-JP" u="sng" dirty="0">
                <a:latin typeface="+mn-ea"/>
              </a:rPr>
              <a:t>	X</a:t>
            </a:r>
            <a:endParaRPr kumimoji="1" lang="ja-JP" altLang="en-US" u="sng" dirty="0">
              <a:latin typeface="+mn-ea"/>
            </a:endParaRPr>
          </a:p>
          <a:p>
            <a:pPr>
              <a:tabLst>
                <a:tab pos="8518525" algn="l"/>
              </a:tabLst>
            </a:pPr>
            <a:endParaRPr kumimoji="1" lang="ja-JP" altLang="en-US" u="sng" dirty="0">
              <a:latin typeface="+mn-ea"/>
            </a:endParaRPr>
          </a:p>
          <a:p>
            <a:pPr>
              <a:tabLst>
                <a:tab pos="8518525" algn="l"/>
              </a:tabLst>
            </a:pPr>
            <a:r>
              <a:rPr kumimoji="1" lang="ja-JP" altLang="en-US" u="sng" dirty="0">
                <a:latin typeface="+mn-ea"/>
              </a:rPr>
              <a:t>６．スケジュール・マイルストーン</a:t>
            </a:r>
            <a:r>
              <a:rPr kumimoji="1" lang="en-US" altLang="ja-JP" u="sng" dirty="0">
                <a:latin typeface="+mn-ea"/>
              </a:rPr>
              <a:t>	X</a:t>
            </a:r>
            <a:endParaRPr kumimoji="1" lang="ja-JP" altLang="en-US" u="sng" dirty="0">
              <a:latin typeface="+mn-ea"/>
            </a:endParaRPr>
          </a:p>
          <a:p>
            <a:pPr>
              <a:tabLst>
                <a:tab pos="8518525" algn="l"/>
              </a:tabLst>
            </a:pPr>
            <a:endParaRPr kumimoji="1" lang="ja-JP" altLang="en-US" u="sng" dirty="0">
              <a:latin typeface="+mn-ea"/>
            </a:endParaRPr>
          </a:p>
          <a:p>
            <a:pPr>
              <a:tabLst>
                <a:tab pos="8518525" algn="l"/>
              </a:tabLst>
            </a:pPr>
            <a:r>
              <a:rPr kumimoji="1" lang="ja-JP" altLang="en-US" u="sng" dirty="0">
                <a:latin typeface="+mn-ea"/>
              </a:rPr>
              <a:t>７．マテリアルユニコーンにかける想い</a:t>
            </a:r>
            <a:r>
              <a:rPr kumimoji="1" lang="en-US" altLang="ja-JP" u="sng" dirty="0">
                <a:latin typeface="+mn-ea"/>
              </a:rPr>
              <a:t>	X</a:t>
            </a:r>
            <a:endParaRPr kumimoji="1" lang="ja-JP" altLang="en-US" u="sng" dirty="0">
              <a:latin typeface="+mn-ea"/>
            </a:endParaRPr>
          </a:p>
        </p:txBody>
      </p:sp>
      <p:sp>
        <p:nvSpPr>
          <p:cNvPr id="4" name="スライド番号プレースホルダー 10">
            <a:extLst>
              <a:ext uri="{FF2B5EF4-FFF2-40B4-BE49-F238E27FC236}">
                <a16:creationId xmlns:a16="http://schemas.microsoft.com/office/drawing/2014/main" id="{F5824468-BF67-86E7-C2DF-0D7955DF68F2}"/>
              </a:ext>
            </a:extLst>
          </p:cNvPr>
          <p:cNvSpPr txBox="1">
            <a:spLocks/>
          </p:cNvSpPr>
          <p:nvPr/>
        </p:nvSpPr>
        <p:spPr>
          <a:xfrm>
            <a:off x="8792076" y="6492875"/>
            <a:ext cx="3519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A3EEA34-75AB-4A4F-BCDA-C65B71458F67}" type="slidenum">
              <a:rPr kumimoji="1" lang="ja-JP" altLang="en-US" smtClean="0">
                <a:solidFill>
                  <a:schemeClr val="tx1"/>
                </a:solidFill>
              </a:rPr>
              <a:pPr/>
              <a:t>2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9C4A91B-CFBC-0BA2-76A2-DCDBD05ED2B6}"/>
              </a:ext>
            </a:extLst>
          </p:cNvPr>
          <p:cNvSpPr txBox="1"/>
          <p:nvPr/>
        </p:nvSpPr>
        <p:spPr>
          <a:xfrm>
            <a:off x="0" y="0"/>
            <a:ext cx="9144000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 algn="ctr"/>
            <a:r>
              <a:rPr lang="ja-JP" altLang="en-US" b="1" dirty="0">
                <a:latin typeface="+mn-ea"/>
              </a:rPr>
              <a:t>「事業の名称」</a:t>
            </a:r>
          </a:p>
        </p:txBody>
      </p:sp>
    </p:spTree>
    <p:extLst>
      <p:ext uri="{BB962C8B-B14F-4D97-AF65-F5344CB8AC3E}">
        <p14:creationId xmlns:p14="http://schemas.microsoft.com/office/powerpoint/2010/main" val="512166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C209F68-4E86-7F52-717A-2A0E7F8A3800}"/>
              </a:ext>
            </a:extLst>
          </p:cNvPr>
          <p:cNvSpPr txBox="1"/>
          <p:nvPr/>
        </p:nvSpPr>
        <p:spPr>
          <a:xfrm>
            <a:off x="72000" y="72000"/>
            <a:ext cx="8977376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tabLst>
                <a:tab pos="8518525" algn="l"/>
              </a:tabLst>
            </a:pPr>
            <a:r>
              <a:rPr kumimoji="1" lang="ja-JP" altLang="en-US" b="1" u="sng" dirty="0">
                <a:latin typeface="+mn-ea"/>
              </a:rPr>
              <a:t>１．事業概要（背景</a:t>
            </a:r>
            <a:r>
              <a:rPr kumimoji="1" lang="ja-JP" altLang="en-US" b="1" u="sng">
                <a:latin typeface="+mn-ea"/>
              </a:rPr>
              <a:t>・目的・内容）</a:t>
            </a:r>
            <a:endParaRPr kumimoji="1" lang="ja-JP" altLang="en-US" b="1" u="sng" dirty="0">
              <a:latin typeface="+mn-ea"/>
            </a:endParaRPr>
          </a:p>
        </p:txBody>
      </p:sp>
      <p:sp>
        <p:nvSpPr>
          <p:cNvPr id="4" name="スライド番号プレースホルダー 10">
            <a:extLst>
              <a:ext uri="{FF2B5EF4-FFF2-40B4-BE49-F238E27FC236}">
                <a16:creationId xmlns:a16="http://schemas.microsoft.com/office/drawing/2014/main" id="{F5824468-BF67-86E7-C2DF-0D7955DF68F2}"/>
              </a:ext>
            </a:extLst>
          </p:cNvPr>
          <p:cNvSpPr txBox="1">
            <a:spLocks/>
          </p:cNvSpPr>
          <p:nvPr/>
        </p:nvSpPr>
        <p:spPr>
          <a:xfrm>
            <a:off x="8792076" y="6492875"/>
            <a:ext cx="3519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A3EEA34-75AB-4A4F-BCDA-C65B71458F67}" type="slidenum">
              <a:rPr kumimoji="1" lang="ja-JP" altLang="en-US" smtClean="0">
                <a:solidFill>
                  <a:schemeClr val="tx1"/>
                </a:solidFill>
              </a:rPr>
              <a:pPr/>
              <a:t>3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1661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C209F68-4E86-7F52-717A-2A0E7F8A3800}"/>
              </a:ext>
            </a:extLst>
          </p:cNvPr>
          <p:cNvSpPr txBox="1"/>
          <p:nvPr/>
        </p:nvSpPr>
        <p:spPr>
          <a:xfrm>
            <a:off x="72000" y="72000"/>
            <a:ext cx="8977376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tabLst>
                <a:tab pos="8518525" algn="l"/>
              </a:tabLst>
            </a:pPr>
            <a:r>
              <a:rPr kumimoji="1" lang="ja-JP" altLang="en-US" b="1" u="sng" dirty="0">
                <a:latin typeface="+mn-ea"/>
              </a:rPr>
              <a:t>２．解決したい課題・アプローチ</a:t>
            </a:r>
            <a:endParaRPr kumimoji="1" lang="en-US" altLang="ja-JP" b="1" u="sng" dirty="0">
              <a:latin typeface="+mn-ea"/>
            </a:endParaRPr>
          </a:p>
        </p:txBody>
      </p:sp>
      <p:sp>
        <p:nvSpPr>
          <p:cNvPr id="4" name="スライド番号プレースホルダー 10">
            <a:extLst>
              <a:ext uri="{FF2B5EF4-FFF2-40B4-BE49-F238E27FC236}">
                <a16:creationId xmlns:a16="http://schemas.microsoft.com/office/drawing/2014/main" id="{F5824468-BF67-86E7-C2DF-0D7955DF68F2}"/>
              </a:ext>
            </a:extLst>
          </p:cNvPr>
          <p:cNvSpPr txBox="1">
            <a:spLocks/>
          </p:cNvSpPr>
          <p:nvPr/>
        </p:nvSpPr>
        <p:spPr>
          <a:xfrm>
            <a:off x="8792076" y="6492875"/>
            <a:ext cx="3519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A3EEA34-75AB-4A4F-BCDA-C65B71458F67}" type="slidenum">
              <a:rPr kumimoji="1" lang="ja-JP" altLang="en-US" smtClean="0">
                <a:solidFill>
                  <a:schemeClr val="tx1"/>
                </a:solidFill>
              </a:rPr>
              <a:pPr/>
              <a:t>4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1093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C209F68-4E86-7F52-717A-2A0E7F8A3800}"/>
              </a:ext>
            </a:extLst>
          </p:cNvPr>
          <p:cNvSpPr txBox="1"/>
          <p:nvPr/>
        </p:nvSpPr>
        <p:spPr>
          <a:xfrm>
            <a:off x="72000" y="72000"/>
            <a:ext cx="8977376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tabLst>
                <a:tab pos="8518525" algn="l"/>
              </a:tabLst>
            </a:pPr>
            <a:r>
              <a:rPr kumimoji="1" lang="ja-JP" altLang="en-US" b="1" u="sng" dirty="0">
                <a:latin typeface="+mn-ea"/>
              </a:rPr>
              <a:t>３．保有している技術の革新性・優位性</a:t>
            </a:r>
          </a:p>
        </p:txBody>
      </p:sp>
      <p:sp>
        <p:nvSpPr>
          <p:cNvPr id="4" name="スライド番号プレースホルダー 10">
            <a:extLst>
              <a:ext uri="{FF2B5EF4-FFF2-40B4-BE49-F238E27FC236}">
                <a16:creationId xmlns:a16="http://schemas.microsoft.com/office/drawing/2014/main" id="{F5824468-BF67-86E7-C2DF-0D7955DF68F2}"/>
              </a:ext>
            </a:extLst>
          </p:cNvPr>
          <p:cNvSpPr txBox="1">
            <a:spLocks/>
          </p:cNvSpPr>
          <p:nvPr/>
        </p:nvSpPr>
        <p:spPr>
          <a:xfrm>
            <a:off x="8792076" y="6492875"/>
            <a:ext cx="3519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A3EEA34-75AB-4A4F-BCDA-C65B71458F67}" type="slidenum">
              <a:rPr kumimoji="1" lang="ja-JP" altLang="en-US" smtClean="0">
                <a:solidFill>
                  <a:schemeClr val="tx1"/>
                </a:solidFill>
              </a:rPr>
              <a:pPr/>
              <a:t>5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134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C209F68-4E86-7F52-717A-2A0E7F8A3800}"/>
              </a:ext>
            </a:extLst>
          </p:cNvPr>
          <p:cNvSpPr txBox="1"/>
          <p:nvPr/>
        </p:nvSpPr>
        <p:spPr>
          <a:xfrm>
            <a:off x="72000" y="72000"/>
            <a:ext cx="8977376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tabLst>
                <a:tab pos="8518525" algn="l"/>
              </a:tabLst>
            </a:pPr>
            <a:r>
              <a:rPr kumimoji="1" lang="ja-JP" altLang="en-US" b="1" u="sng" dirty="0">
                <a:latin typeface="+mn-ea"/>
              </a:rPr>
              <a:t>４．データ駆動利活用</a:t>
            </a:r>
          </a:p>
        </p:txBody>
      </p:sp>
      <p:sp>
        <p:nvSpPr>
          <p:cNvPr id="4" name="スライド番号プレースホルダー 10">
            <a:extLst>
              <a:ext uri="{FF2B5EF4-FFF2-40B4-BE49-F238E27FC236}">
                <a16:creationId xmlns:a16="http://schemas.microsoft.com/office/drawing/2014/main" id="{F5824468-BF67-86E7-C2DF-0D7955DF68F2}"/>
              </a:ext>
            </a:extLst>
          </p:cNvPr>
          <p:cNvSpPr txBox="1">
            <a:spLocks/>
          </p:cNvSpPr>
          <p:nvPr/>
        </p:nvSpPr>
        <p:spPr>
          <a:xfrm>
            <a:off x="8792076" y="6492875"/>
            <a:ext cx="3519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A3EEA34-75AB-4A4F-BCDA-C65B71458F67}" type="slidenum">
              <a:rPr kumimoji="1" lang="ja-JP" altLang="en-US" smtClean="0">
                <a:solidFill>
                  <a:schemeClr val="tx1"/>
                </a:solidFill>
              </a:rPr>
              <a:pPr/>
              <a:t>6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174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C209F68-4E86-7F52-717A-2A0E7F8A3800}"/>
              </a:ext>
            </a:extLst>
          </p:cNvPr>
          <p:cNvSpPr txBox="1"/>
          <p:nvPr/>
        </p:nvSpPr>
        <p:spPr>
          <a:xfrm>
            <a:off x="72000" y="72000"/>
            <a:ext cx="8977376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tabLst>
                <a:tab pos="8518525" algn="l"/>
              </a:tabLst>
            </a:pPr>
            <a:r>
              <a:rPr kumimoji="1" lang="ja-JP" altLang="en-US" b="1" u="sng" dirty="0">
                <a:latin typeface="+mn-ea"/>
              </a:rPr>
              <a:t>５．実施体制（参画機関・メンバー）</a:t>
            </a:r>
          </a:p>
        </p:txBody>
      </p:sp>
      <p:sp>
        <p:nvSpPr>
          <p:cNvPr id="4" name="スライド番号プレースホルダー 10">
            <a:extLst>
              <a:ext uri="{FF2B5EF4-FFF2-40B4-BE49-F238E27FC236}">
                <a16:creationId xmlns:a16="http://schemas.microsoft.com/office/drawing/2014/main" id="{F5824468-BF67-86E7-C2DF-0D7955DF68F2}"/>
              </a:ext>
            </a:extLst>
          </p:cNvPr>
          <p:cNvSpPr txBox="1">
            <a:spLocks/>
          </p:cNvSpPr>
          <p:nvPr/>
        </p:nvSpPr>
        <p:spPr>
          <a:xfrm>
            <a:off x="8792076" y="6492875"/>
            <a:ext cx="3519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A3EEA34-75AB-4A4F-BCDA-C65B71458F67}" type="slidenum">
              <a:rPr kumimoji="1" lang="ja-JP" altLang="en-US" smtClean="0">
                <a:solidFill>
                  <a:schemeClr val="tx1"/>
                </a:solidFill>
              </a:rPr>
              <a:pPr/>
              <a:t>7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733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C209F68-4E86-7F52-717A-2A0E7F8A3800}"/>
              </a:ext>
            </a:extLst>
          </p:cNvPr>
          <p:cNvSpPr txBox="1"/>
          <p:nvPr/>
        </p:nvSpPr>
        <p:spPr>
          <a:xfrm>
            <a:off x="72000" y="72000"/>
            <a:ext cx="8977376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tabLst>
                <a:tab pos="8518525" algn="l"/>
              </a:tabLst>
            </a:pPr>
            <a:r>
              <a:rPr kumimoji="1" lang="ja-JP" altLang="en-US" b="1" u="sng" dirty="0">
                <a:latin typeface="+mn-ea"/>
              </a:rPr>
              <a:t>６．スケジュール・マイルストーン</a:t>
            </a:r>
          </a:p>
        </p:txBody>
      </p:sp>
      <p:sp>
        <p:nvSpPr>
          <p:cNvPr id="4" name="スライド番号プレースホルダー 10">
            <a:extLst>
              <a:ext uri="{FF2B5EF4-FFF2-40B4-BE49-F238E27FC236}">
                <a16:creationId xmlns:a16="http://schemas.microsoft.com/office/drawing/2014/main" id="{F5824468-BF67-86E7-C2DF-0D7955DF68F2}"/>
              </a:ext>
            </a:extLst>
          </p:cNvPr>
          <p:cNvSpPr txBox="1">
            <a:spLocks/>
          </p:cNvSpPr>
          <p:nvPr/>
        </p:nvSpPr>
        <p:spPr>
          <a:xfrm>
            <a:off x="8792076" y="6492875"/>
            <a:ext cx="3519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A3EEA34-75AB-4A4F-BCDA-C65B71458F67}" type="slidenum">
              <a:rPr kumimoji="1" lang="ja-JP" altLang="en-US" smtClean="0">
                <a:solidFill>
                  <a:schemeClr val="tx1"/>
                </a:solidFill>
              </a:rPr>
              <a:pPr/>
              <a:t>8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013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C209F68-4E86-7F52-717A-2A0E7F8A3800}"/>
              </a:ext>
            </a:extLst>
          </p:cNvPr>
          <p:cNvSpPr txBox="1"/>
          <p:nvPr/>
        </p:nvSpPr>
        <p:spPr>
          <a:xfrm>
            <a:off x="72000" y="72000"/>
            <a:ext cx="8977376" cy="349702"/>
          </a:xfrm>
          <a:prstGeom prst="rect">
            <a:avLst/>
          </a:prstGeom>
          <a:noFill/>
        </p:spPr>
        <p:txBody>
          <a:bodyPr wrap="square" lIns="36000" tIns="36000" rIns="36000" bIns="36000" rtlCol="0">
            <a:spAutoFit/>
          </a:bodyPr>
          <a:lstStyle/>
          <a:p>
            <a:pPr>
              <a:tabLst>
                <a:tab pos="8518525" algn="l"/>
              </a:tabLst>
            </a:pPr>
            <a:r>
              <a:rPr kumimoji="1" lang="ja-JP" altLang="en-US" b="1" u="sng" dirty="0">
                <a:latin typeface="+mn-ea"/>
              </a:rPr>
              <a:t>７．マテリアルユニコーンにかける想い</a:t>
            </a:r>
          </a:p>
        </p:txBody>
      </p:sp>
      <p:sp>
        <p:nvSpPr>
          <p:cNvPr id="4" name="スライド番号プレースホルダー 10">
            <a:extLst>
              <a:ext uri="{FF2B5EF4-FFF2-40B4-BE49-F238E27FC236}">
                <a16:creationId xmlns:a16="http://schemas.microsoft.com/office/drawing/2014/main" id="{F5824468-BF67-86E7-C2DF-0D7955DF68F2}"/>
              </a:ext>
            </a:extLst>
          </p:cNvPr>
          <p:cNvSpPr txBox="1">
            <a:spLocks/>
          </p:cNvSpPr>
          <p:nvPr/>
        </p:nvSpPr>
        <p:spPr>
          <a:xfrm>
            <a:off x="8792076" y="6492875"/>
            <a:ext cx="3519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A3EEA34-75AB-4A4F-BCDA-C65B71458F67}" type="slidenum">
              <a:rPr kumimoji="1" lang="ja-JP" altLang="en-US" smtClean="0">
                <a:solidFill>
                  <a:schemeClr val="tx1"/>
                </a:solidFill>
              </a:rPr>
              <a:pPr/>
              <a:t>9</a:t>
            </a:fld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62215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186</TotalTime>
  <Words>170</Words>
  <Application>Microsoft Office PowerPoint</Application>
  <PresentationFormat>画面に合わせる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NIMS田村</dc:creator>
  <cp:lastModifiedBy>NIMS田村</cp:lastModifiedBy>
  <cp:revision>3</cp:revision>
  <dcterms:created xsi:type="dcterms:W3CDTF">2024-01-25T04:44:50Z</dcterms:created>
  <dcterms:modified xsi:type="dcterms:W3CDTF">2024-04-01T07:29:13Z</dcterms:modified>
</cp:coreProperties>
</file>