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70" r:id="rId2"/>
    <p:sldId id="293" r:id="rId3"/>
  </p:sldIdLst>
  <p:sldSz cx="9144000" cy="6858000" type="screen4x3"/>
  <p:notesSz cx="9144000" cy="6858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CCFFCC"/>
    <a:srgbClr val="006600"/>
    <a:srgbClr val="663300"/>
    <a:srgbClr val="FF0000"/>
    <a:srgbClr val="003366"/>
    <a:srgbClr val="003300"/>
    <a:srgbClr val="000066"/>
    <a:srgbClr val="9900CC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1350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5E1D4A2-B00B-49E7-9138-B8DAABE835C1}" type="datetimeFigureOut">
              <a:rPr lang="ja-JP" altLang="en-US"/>
              <a:pPr>
                <a:defRPr/>
              </a:pPr>
              <a:t>2014/6/11</a:t>
            </a:fld>
            <a:endParaRPr lang="en-US" altLang="ja-JP" dirty="0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14F8FF3-8E50-4694-95B6-20CE6954A01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1054166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80AFE8B9-AD1A-4D3B-B9B0-F5D570621813}" type="datetimeFigureOut">
              <a:rPr lang="ja-JP" altLang="en-US"/>
              <a:pPr>
                <a:defRPr/>
              </a:pPr>
              <a:t>2014/6/11</a:t>
            </a:fld>
            <a:endParaRPr lang="en-US" altLang="ja-JP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EA047A87-D1C9-4455-9979-8CFB3D9BE4D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487917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 txBox="1">
            <a:spLocks noGrp="1" noChangeArrowheads="1"/>
          </p:cNvSpPr>
          <p:nvPr/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98189D9-B60F-4064-8294-D5F514BC27A5}" type="slidenum">
              <a:rPr kumimoji="0" lang="en-US" altLang="zh-CN" sz="1200">
                <a:ea typeface="SimSun" pitchFamily="2" charset="-122"/>
              </a:rPr>
              <a:pPr algn="r"/>
              <a:t>1</a:t>
            </a:fld>
            <a:endParaRPr kumimoji="0" lang="en-US" altLang="zh-CN" sz="1200">
              <a:ea typeface="SimSun" pitchFamily="2" charset="-122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60675" y="514350"/>
            <a:ext cx="3430588" cy="2573338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255963"/>
            <a:ext cx="7315200" cy="3087687"/>
          </a:xfrm>
          <a:noFill/>
          <a:ln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FE941-2620-44F3-A7DC-B5FE2F240FA5}" type="datetimeFigureOut">
              <a:rPr lang="ja-JP" altLang="en-US"/>
              <a:pPr>
                <a:defRPr/>
              </a:pPr>
              <a:t>2014/6/11</a:t>
            </a:fld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E774D-C71D-40C2-8B2D-29D523C89743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98A76-CF50-4BC6-B682-ACA282F8DDD8}" type="datetimeFigureOut">
              <a:rPr lang="ja-JP" altLang="en-US"/>
              <a:pPr>
                <a:defRPr/>
              </a:pPr>
              <a:t>2014/6/11</a:t>
            </a:fld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7E942-CF26-4AFF-8377-3A1C667893FE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1F708-A2B3-45B1-A33A-2F635CA96B8A}" type="datetimeFigureOut">
              <a:rPr lang="ja-JP" altLang="en-US"/>
              <a:pPr>
                <a:defRPr/>
              </a:pPr>
              <a:t>2014/6/11</a:t>
            </a:fld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D1A09-1DEE-4DBC-819A-7EDC101E8DE6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0B7C3-B08A-4B53-AB58-DD65AFE2A9F7}" type="datetimeFigureOut">
              <a:rPr lang="ja-JP" altLang="en-US"/>
              <a:pPr>
                <a:defRPr/>
              </a:pPr>
              <a:t>2014/6/11</a:t>
            </a:fld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58CDA-A7B3-4965-A8B3-BE46379E2FC0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F4BDE-E656-4BA3-BCEF-BD87CDC9776E}" type="datetimeFigureOut">
              <a:rPr lang="ja-JP" altLang="en-US"/>
              <a:pPr>
                <a:defRPr/>
              </a:pPr>
              <a:t>2014/6/11</a:t>
            </a:fld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390C6-EE34-483F-B4FC-3D446530F231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6A81A-3716-4C26-9586-8A208DEC5845}" type="datetimeFigureOut">
              <a:rPr lang="ja-JP" altLang="en-US"/>
              <a:pPr>
                <a:defRPr/>
              </a:pPr>
              <a:t>2014/6/11</a:t>
            </a:fld>
            <a:endParaRPr lang="ja-JP" altLang="en-US" dirty="0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2EEC1-B369-4ED9-A65F-10A433A0860A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8CB9B-8135-49DA-B70E-6091D64C7E9E}" type="datetimeFigureOut">
              <a:rPr lang="ja-JP" altLang="en-US"/>
              <a:pPr>
                <a:defRPr/>
              </a:pPr>
              <a:t>2014/6/11</a:t>
            </a:fld>
            <a:endParaRPr lang="ja-JP" altLang="en-US" dirty="0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139BA-79E6-4A82-ADCD-5A567B232720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12FE7-AC2F-4157-8194-A7FAAA707418}" type="datetimeFigureOut">
              <a:rPr lang="ja-JP" altLang="en-US"/>
              <a:pPr>
                <a:defRPr/>
              </a:pPr>
              <a:t>2014/6/11</a:t>
            </a:fld>
            <a:endParaRPr lang="ja-JP" altLang="en-US" dirty="0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965DB-904A-487B-A1D4-FAC8AB04F091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BEE44-859E-4739-8A81-F2AED226E277}" type="datetimeFigureOut">
              <a:rPr lang="ja-JP" altLang="en-US"/>
              <a:pPr>
                <a:defRPr/>
              </a:pPr>
              <a:t>2014/6/11</a:t>
            </a:fld>
            <a:endParaRPr lang="ja-JP" altLang="en-US" dirty="0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870E6-51FA-48F2-8EFA-E4C2FCF75AA0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88C8D-ED23-4352-9FD1-59BE636F2D9E}" type="datetimeFigureOut">
              <a:rPr lang="ja-JP" altLang="en-US"/>
              <a:pPr>
                <a:defRPr/>
              </a:pPr>
              <a:t>2014/6/11</a:t>
            </a:fld>
            <a:endParaRPr lang="ja-JP" altLang="en-US" dirty="0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AF762-C316-40B0-8089-E60F082AD07D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1D4CB-60F9-45F8-A4EF-679D49BE65F9}" type="datetimeFigureOut">
              <a:rPr lang="ja-JP" altLang="en-US"/>
              <a:pPr>
                <a:defRPr/>
              </a:pPr>
              <a:t>2014/6/11</a:t>
            </a:fld>
            <a:endParaRPr lang="ja-JP" altLang="en-US" dirty="0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62B80-7F45-4E92-87EF-505DA6CFA02C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BADDF78-54F8-47B8-9F96-D34AEDA9B2FA}" type="datetimeFigureOut">
              <a:rPr lang="ja-JP" altLang="en-US"/>
              <a:pPr>
                <a:defRPr/>
              </a:pPr>
              <a:t>2014/6/11</a:t>
            </a:fld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BB467C2-F092-4577-8EF9-7711ED774FA3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jpeg"/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12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3.jpe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スライド番号プレースホルダー 3"/>
          <p:cNvSpPr txBox="1">
            <a:spLocks noGrp="1"/>
          </p:cNvSpPr>
          <p:nvPr/>
        </p:nvSpPr>
        <p:spPr bwMode="auto">
          <a:xfrm>
            <a:off x="6934200" y="64579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9CC82AF3-A00F-48D7-A203-9942E457D9E9}" type="slidenum">
              <a:rPr kumimoji="0" lang="en-US" altLang="zh-CN" sz="1400">
                <a:ea typeface="SimSun" pitchFamily="2" charset="-122"/>
              </a:rPr>
              <a:pPr algn="r"/>
              <a:t>1</a:t>
            </a:fld>
            <a:endParaRPr kumimoji="0" lang="en-US" altLang="zh-CN" sz="1400">
              <a:ea typeface="SimSun" pitchFamily="2" charset="-122"/>
            </a:endParaRPr>
          </a:p>
        </p:txBody>
      </p:sp>
      <p:sp>
        <p:nvSpPr>
          <p:cNvPr id="15362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619113" y="692696"/>
            <a:ext cx="7435299" cy="1007181"/>
          </a:xfrm>
          <a:solidFill>
            <a:srgbClr val="CCECFF"/>
          </a:solidFill>
        </p:spPr>
        <p:txBody>
          <a:bodyPr wrap="square" lIns="72000" tIns="72000" rIns="72000" bIns="72000" anchorCtr="1">
            <a:spAutoFit/>
          </a:bodyPr>
          <a:lstStyle/>
          <a:p>
            <a:pPr eaLnBrk="1" hangingPunct="1"/>
            <a:r>
              <a:rPr lang="en-US" altLang="ja-JP" sz="2800" b="1" i="1" dirty="0" smtClean="0">
                <a:solidFill>
                  <a:srgbClr val="003366"/>
                </a:solidFill>
              </a:rPr>
              <a:t>Precipitation </a:t>
            </a:r>
            <a:r>
              <a:rPr lang="en-US" altLang="ja-JP" sz="2800" b="1" i="1" dirty="0">
                <a:solidFill>
                  <a:srgbClr val="003366"/>
                </a:solidFill>
              </a:rPr>
              <a:t>behavior of light element impurities in cast silicon </a:t>
            </a:r>
            <a:r>
              <a:rPr lang="ja-JP" altLang="en-US" sz="2800" b="1" i="1" dirty="0" smtClean="0">
                <a:solidFill>
                  <a:srgbClr val="003300"/>
                </a:solidFill>
              </a:rPr>
              <a:t>　　</a:t>
            </a:r>
          </a:p>
        </p:txBody>
      </p:sp>
      <p:sp>
        <p:nvSpPr>
          <p:cNvPr id="15363" name="Rectangle 1027"/>
          <p:cNvSpPr>
            <a:spLocks noChangeArrowheads="1"/>
          </p:cNvSpPr>
          <p:nvPr/>
        </p:nvSpPr>
        <p:spPr bwMode="auto">
          <a:xfrm>
            <a:off x="265329" y="1774557"/>
            <a:ext cx="8634491" cy="646331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/>
          <a:p>
            <a:pPr>
              <a:tabLst>
                <a:tab pos="3043238" algn="l"/>
              </a:tabLst>
            </a:pPr>
            <a:r>
              <a:rPr lang="en-US" altLang="ja-JP" dirty="0" smtClean="0">
                <a:latin typeface="Arial Rounded MT Bold" pitchFamily="34" charset="0"/>
              </a:rPr>
              <a:t>J.Y</a:t>
            </a:r>
            <a:r>
              <a:rPr lang="en-US" altLang="ja-JP" dirty="0">
                <a:latin typeface="Arial Rounded MT Bold" pitchFamily="34" charset="0"/>
              </a:rPr>
              <a:t>. </a:t>
            </a:r>
            <a:r>
              <a:rPr lang="en-US" altLang="ja-JP" dirty="0" smtClean="0">
                <a:latin typeface="Arial Rounded MT Bold" pitchFamily="34" charset="0"/>
              </a:rPr>
              <a:t>Li, </a:t>
            </a:r>
            <a:r>
              <a:rPr lang="en-US" altLang="ja-JP" dirty="0">
                <a:latin typeface="Arial Rounded MT Bold" pitchFamily="34" charset="0"/>
              </a:rPr>
              <a:t>T. </a:t>
            </a:r>
            <a:r>
              <a:rPr lang="en-US" altLang="ja-JP" dirty="0" err="1" smtClean="0">
                <a:latin typeface="Arial Rounded MT Bold" pitchFamily="34" charset="0"/>
              </a:rPr>
              <a:t>Sekiguchi</a:t>
            </a:r>
            <a:r>
              <a:rPr lang="en-US" altLang="ja-JP" dirty="0" smtClean="0">
                <a:latin typeface="Arial Rounded MT Bold" pitchFamily="34" charset="0"/>
              </a:rPr>
              <a:t>, R.R</a:t>
            </a:r>
            <a:r>
              <a:rPr lang="en-US" altLang="ja-JP" dirty="0">
                <a:latin typeface="Arial Rounded MT Bold" pitchFamily="34" charset="0"/>
              </a:rPr>
              <a:t>. </a:t>
            </a:r>
            <a:r>
              <a:rPr lang="en-US" altLang="ja-JP" dirty="0" err="1" smtClean="0">
                <a:latin typeface="Arial Rounded MT Bold" pitchFamily="34" charset="0"/>
              </a:rPr>
              <a:t>Prakash</a:t>
            </a:r>
            <a:r>
              <a:rPr lang="en-US" altLang="ja-JP" dirty="0" smtClean="0">
                <a:latin typeface="Arial Rounded MT Bold" pitchFamily="34" charset="0"/>
              </a:rPr>
              <a:t>, </a:t>
            </a:r>
            <a:r>
              <a:rPr lang="en-US" altLang="ja-JP" dirty="0">
                <a:latin typeface="Arial Rounded MT Bold" pitchFamily="34" charset="0"/>
              </a:rPr>
              <a:t>K. </a:t>
            </a:r>
            <a:r>
              <a:rPr lang="en-US" altLang="ja-JP" dirty="0" err="1">
                <a:latin typeface="Arial Rounded MT Bold" pitchFamily="34" charset="0"/>
              </a:rPr>
              <a:t>Jiptner</a:t>
            </a:r>
            <a:r>
              <a:rPr lang="en-US" altLang="ja-JP" dirty="0">
                <a:latin typeface="Arial Rounded MT Bold" pitchFamily="34" charset="0"/>
              </a:rPr>
              <a:t>, </a:t>
            </a:r>
            <a:r>
              <a:rPr lang="en-US" altLang="ja-JP" dirty="0" smtClean="0">
                <a:latin typeface="Arial Rounded MT Bold" pitchFamily="34" charset="0"/>
              </a:rPr>
              <a:t>Y</a:t>
            </a:r>
            <a:r>
              <a:rPr lang="en-US" altLang="ja-JP" dirty="0">
                <a:latin typeface="Arial Rounded MT Bold" pitchFamily="34" charset="0"/>
              </a:rPr>
              <a:t>. </a:t>
            </a:r>
            <a:r>
              <a:rPr lang="en-US" altLang="ja-JP" dirty="0" err="1">
                <a:latin typeface="Arial Rounded MT Bold" pitchFamily="34" charset="0"/>
              </a:rPr>
              <a:t>Miyamura</a:t>
            </a:r>
            <a:r>
              <a:rPr lang="en-US" altLang="ja-JP" dirty="0">
                <a:latin typeface="Arial Rounded MT Bold" pitchFamily="34" charset="0"/>
              </a:rPr>
              <a:t>, H. Harada, </a:t>
            </a:r>
            <a:r>
              <a:rPr lang="en-US" altLang="ja-JP" dirty="0" smtClean="0">
                <a:solidFill>
                  <a:srgbClr val="006600"/>
                </a:solidFill>
                <a:latin typeface="Arial Rounded MT Bold" pitchFamily="34" charset="0"/>
              </a:rPr>
              <a:t>NIMS</a:t>
            </a:r>
          </a:p>
          <a:p>
            <a:r>
              <a:rPr lang="en-US" altLang="ja-JP" dirty="0" smtClean="0">
                <a:latin typeface="Arial Rounded MT Bold" pitchFamily="34" charset="0"/>
              </a:rPr>
              <a:t>K</a:t>
            </a:r>
            <a:r>
              <a:rPr lang="en-US" altLang="ja-JP" dirty="0">
                <a:latin typeface="Arial Rounded MT Bold" pitchFamily="34" charset="0"/>
              </a:rPr>
              <a:t>. </a:t>
            </a:r>
            <a:r>
              <a:rPr lang="en-US" altLang="ja-JP" dirty="0" err="1" smtClean="0">
                <a:latin typeface="Arial Rounded MT Bold" pitchFamily="34" charset="0"/>
              </a:rPr>
              <a:t>Kakimoto</a:t>
            </a:r>
            <a:r>
              <a:rPr lang="en-US" altLang="ja-JP" dirty="0">
                <a:latin typeface="Arial Rounded MT Bold" pitchFamily="34" charset="0"/>
              </a:rPr>
              <a:t> </a:t>
            </a:r>
            <a:r>
              <a:rPr lang="en-US" altLang="ja-JP" dirty="0" smtClean="0">
                <a:latin typeface="Arial Rounded MT Bold" pitchFamily="34" charset="0"/>
              </a:rPr>
              <a:t>   </a:t>
            </a:r>
            <a:r>
              <a:rPr lang="en-US" altLang="ja-JP" dirty="0" smtClean="0">
                <a:solidFill>
                  <a:srgbClr val="006600"/>
                </a:solidFill>
                <a:latin typeface="Arial Rounded MT Bold" pitchFamily="34" charset="0"/>
              </a:rPr>
              <a:t>Kyushu Univ.              </a:t>
            </a:r>
            <a:r>
              <a:rPr lang="en-US" altLang="ja-JP" dirty="0" smtClean="0">
                <a:latin typeface="Arial Rounded MT Bold" pitchFamily="34" charset="0"/>
              </a:rPr>
              <a:t>A. Ogura	  </a:t>
            </a:r>
            <a:r>
              <a:rPr lang="en-US" altLang="ja-JP" dirty="0" smtClean="0">
                <a:solidFill>
                  <a:srgbClr val="006600"/>
                </a:solidFill>
                <a:latin typeface="Arial Rounded MT Bold" pitchFamily="34" charset="0"/>
              </a:rPr>
              <a:t>Meiji Univ.</a:t>
            </a:r>
          </a:p>
        </p:txBody>
      </p:sp>
      <p:pic>
        <p:nvPicPr>
          <p:cNvPr id="15364" name="Picture 1035" descr="nim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1343" y="30315"/>
            <a:ext cx="1025373" cy="779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31776" y="120650"/>
            <a:ext cx="39801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800" i="1" dirty="0" smtClean="0">
                <a:solidFill>
                  <a:srgbClr val="C00000"/>
                </a:solidFill>
                <a:latin typeface="Arial Rounded MT Bold" panose="020F0704030504030204" pitchFamily="34" charset="0"/>
                <a:ea typeface="HGSｺﾞｼｯｸE" pitchFamily="50" charset="-128"/>
              </a:rPr>
              <a:t>BP01 /</a:t>
            </a:r>
            <a:r>
              <a:rPr lang="ja-JP" altLang="en-US" sz="1800" i="1" dirty="0" smtClean="0">
                <a:solidFill>
                  <a:srgbClr val="C00000"/>
                </a:solidFill>
                <a:latin typeface="Arial Rounded MT Bold" panose="020F0704030504030204" pitchFamily="34" charset="0"/>
                <a:ea typeface="HGSｺﾞｼｯｸE" pitchFamily="50" charset="-128"/>
              </a:rPr>
              <a:t> </a:t>
            </a:r>
            <a:r>
              <a:rPr lang="en-US" altLang="ja-JP" i="1" dirty="0" smtClean="0">
                <a:solidFill>
                  <a:srgbClr val="C00000"/>
                </a:solidFill>
                <a:latin typeface="Arial Rounded MT Bold" panose="020F0704030504030204" pitchFamily="34" charset="0"/>
                <a:ea typeface="HGSｺﾞｼｯｸE" pitchFamily="50" charset="-128"/>
              </a:rPr>
              <a:t>BIAMS</a:t>
            </a:r>
            <a:r>
              <a:rPr lang="ja-JP" altLang="en-US" sz="1800" i="1" dirty="0">
                <a:solidFill>
                  <a:srgbClr val="C00000"/>
                </a:solidFill>
                <a:latin typeface="Arial Rounded MT Bold" pitchFamily="34" charset="0"/>
                <a:ea typeface="HGSｺﾞｼｯｸE" pitchFamily="50" charset="-128"/>
              </a:rPr>
              <a:t>　</a:t>
            </a:r>
            <a:r>
              <a:rPr lang="en-US" altLang="ja-JP" sz="1800" i="1" dirty="0" smtClean="0">
                <a:solidFill>
                  <a:srgbClr val="C00000"/>
                </a:solidFill>
                <a:latin typeface="Arial Rounded MT Bold" panose="020F0704030504030204" pitchFamily="34" charset="0"/>
                <a:ea typeface="HGSｺﾞｼｯｸE" pitchFamily="50" charset="-128"/>
              </a:rPr>
              <a:t>22-26 June 2014</a:t>
            </a:r>
            <a:endParaRPr lang="en-US" altLang="ja-JP" sz="1800" b="0" i="1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026" name="図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337" y="3860324"/>
            <a:ext cx="401002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grpSp>
        <p:nvGrpSpPr>
          <p:cNvPr id="33" name="Group 21"/>
          <p:cNvGrpSpPr>
            <a:grpSpLocks/>
          </p:cNvGrpSpPr>
          <p:nvPr/>
        </p:nvGrpSpPr>
        <p:grpSpPr bwMode="auto">
          <a:xfrm>
            <a:off x="2624980" y="3425619"/>
            <a:ext cx="1015482" cy="1580294"/>
            <a:chOff x="789" y="1564"/>
            <a:chExt cx="842" cy="1276"/>
          </a:xfrm>
        </p:grpSpPr>
        <p:grpSp>
          <p:nvGrpSpPr>
            <p:cNvPr id="34" name="グループ化 2"/>
            <p:cNvGrpSpPr>
              <a:grpSpLocks/>
            </p:cNvGrpSpPr>
            <p:nvPr/>
          </p:nvGrpSpPr>
          <p:grpSpPr bwMode="auto">
            <a:xfrm>
              <a:off x="815" y="2020"/>
              <a:ext cx="791" cy="779"/>
              <a:chOff x="1094053" y="3212976"/>
              <a:chExt cx="1255862" cy="1238166"/>
            </a:xfrm>
          </p:grpSpPr>
          <p:sp>
            <p:nvSpPr>
              <p:cNvPr id="38" name="フローチャート : 磁気ディスク 37"/>
              <p:cNvSpPr/>
              <p:nvPr/>
            </p:nvSpPr>
            <p:spPr>
              <a:xfrm>
                <a:off x="1094358" y="3357699"/>
                <a:ext cx="1256110" cy="1093152"/>
              </a:xfrm>
              <a:prstGeom prst="flowChartMagneticDisk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sz="1800"/>
              </a:p>
            </p:txBody>
          </p:sp>
          <p:sp>
            <p:nvSpPr>
              <p:cNvPr id="39" name="フローチャート : 磁気ディスク 38"/>
              <p:cNvSpPr/>
              <p:nvPr/>
            </p:nvSpPr>
            <p:spPr>
              <a:xfrm>
                <a:off x="1094358" y="3212600"/>
                <a:ext cx="1256110" cy="1093152"/>
              </a:xfrm>
              <a:prstGeom prst="flowChartMagneticDisk">
                <a:avLst/>
              </a:prstGeom>
              <a:solidFill>
                <a:srgbClr val="04FC3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sz="1800"/>
              </a:p>
            </p:txBody>
          </p:sp>
          <p:grpSp>
            <p:nvGrpSpPr>
              <p:cNvPr id="40" name="Group 16"/>
              <p:cNvGrpSpPr>
                <a:grpSpLocks/>
              </p:cNvGrpSpPr>
              <p:nvPr/>
            </p:nvGrpSpPr>
            <p:grpSpPr bwMode="auto">
              <a:xfrm>
                <a:off x="1227137" y="3351668"/>
                <a:ext cx="968375" cy="1018978"/>
                <a:chOff x="929" y="1570"/>
                <a:chExt cx="610" cy="1569"/>
              </a:xfrm>
            </p:grpSpPr>
            <p:sp>
              <p:nvSpPr>
                <p:cNvPr id="41" name="Freeform 36"/>
                <p:cNvSpPr>
                  <a:spLocks/>
                </p:cNvSpPr>
                <p:nvPr/>
              </p:nvSpPr>
              <p:spPr bwMode="auto">
                <a:xfrm>
                  <a:off x="1143" y="1639"/>
                  <a:ext cx="239" cy="1495"/>
                </a:xfrm>
                <a:custGeom>
                  <a:avLst/>
                  <a:gdLst>
                    <a:gd name="T0" fmla="*/ 0 w 239"/>
                    <a:gd name="T1" fmla="*/ 2147478339 h 1495"/>
                    <a:gd name="T2" fmla="*/ 88204553 w 239"/>
                    <a:gd name="T3" fmla="*/ 2147478339 h 1495"/>
                    <a:gd name="T4" fmla="*/ 161289751 w 239"/>
                    <a:gd name="T5" fmla="*/ 2147478339 h 1495"/>
                    <a:gd name="T6" fmla="*/ 173889684 w 239"/>
                    <a:gd name="T7" fmla="*/ 2147478339 h 1495"/>
                    <a:gd name="T8" fmla="*/ 199091213 w 239"/>
                    <a:gd name="T9" fmla="*/ 2147478339 h 1495"/>
                    <a:gd name="T10" fmla="*/ 211692810 w 239"/>
                    <a:gd name="T11" fmla="*/ 2147478339 h 1495"/>
                    <a:gd name="T12" fmla="*/ 549393012 w 239"/>
                    <a:gd name="T13" fmla="*/ 2147478339 h 1495"/>
                    <a:gd name="T14" fmla="*/ 511589117 w 239"/>
                    <a:gd name="T15" fmla="*/ 2003520370 h 1495"/>
                    <a:gd name="T16" fmla="*/ 438506512 w 239"/>
                    <a:gd name="T17" fmla="*/ 1691021272 h 1495"/>
                    <a:gd name="T18" fmla="*/ 400703514 w 239"/>
                    <a:gd name="T19" fmla="*/ 1464211490 h 1495"/>
                    <a:gd name="T20" fmla="*/ 511589117 w 239"/>
                    <a:gd name="T21" fmla="*/ 839210478 h 1495"/>
                    <a:gd name="T22" fmla="*/ 587194474 w 239"/>
                    <a:gd name="T23" fmla="*/ 539313232 h 1495"/>
                    <a:gd name="T24" fmla="*/ 574594669 w 239"/>
                    <a:gd name="T25" fmla="*/ 0 h 149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39"/>
                    <a:gd name="T40" fmla="*/ 0 h 1495"/>
                    <a:gd name="T41" fmla="*/ 239 w 239"/>
                    <a:gd name="T42" fmla="*/ 1495 h 1495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39" h="1495">
                      <a:moveTo>
                        <a:pt x="0" y="1495"/>
                      </a:moveTo>
                      <a:cubicBezTo>
                        <a:pt x="9" y="1467"/>
                        <a:pt x="26" y="1443"/>
                        <a:pt x="35" y="1415"/>
                      </a:cubicBezTo>
                      <a:cubicBezTo>
                        <a:pt x="46" y="1379"/>
                        <a:pt x="51" y="1342"/>
                        <a:pt x="64" y="1306"/>
                      </a:cubicBezTo>
                      <a:cubicBezTo>
                        <a:pt x="66" y="1280"/>
                        <a:pt x="65" y="1253"/>
                        <a:pt x="69" y="1227"/>
                      </a:cubicBezTo>
                      <a:cubicBezTo>
                        <a:pt x="70" y="1221"/>
                        <a:pt x="77" y="1218"/>
                        <a:pt x="79" y="1212"/>
                      </a:cubicBezTo>
                      <a:cubicBezTo>
                        <a:pt x="82" y="1204"/>
                        <a:pt x="80" y="1194"/>
                        <a:pt x="84" y="1187"/>
                      </a:cubicBezTo>
                      <a:cubicBezTo>
                        <a:pt x="115" y="1129"/>
                        <a:pt x="173" y="1098"/>
                        <a:pt x="218" y="1053"/>
                      </a:cubicBezTo>
                      <a:cubicBezTo>
                        <a:pt x="239" y="970"/>
                        <a:pt x="224" y="878"/>
                        <a:pt x="203" y="795"/>
                      </a:cubicBezTo>
                      <a:cubicBezTo>
                        <a:pt x="199" y="752"/>
                        <a:pt x="188" y="712"/>
                        <a:pt x="174" y="671"/>
                      </a:cubicBezTo>
                      <a:cubicBezTo>
                        <a:pt x="170" y="640"/>
                        <a:pt x="163" y="612"/>
                        <a:pt x="159" y="581"/>
                      </a:cubicBezTo>
                      <a:cubicBezTo>
                        <a:pt x="163" y="497"/>
                        <a:pt x="174" y="413"/>
                        <a:pt x="203" y="333"/>
                      </a:cubicBezTo>
                      <a:cubicBezTo>
                        <a:pt x="208" y="291"/>
                        <a:pt x="220" y="254"/>
                        <a:pt x="233" y="214"/>
                      </a:cubicBezTo>
                      <a:cubicBezTo>
                        <a:pt x="227" y="37"/>
                        <a:pt x="228" y="108"/>
                        <a:pt x="228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42" name="Freeform 38"/>
                <p:cNvSpPr>
                  <a:spLocks/>
                </p:cNvSpPr>
                <p:nvPr/>
              </p:nvSpPr>
              <p:spPr bwMode="auto">
                <a:xfrm>
                  <a:off x="929" y="1634"/>
                  <a:ext cx="204" cy="1450"/>
                </a:xfrm>
                <a:custGeom>
                  <a:avLst/>
                  <a:gdLst>
                    <a:gd name="T0" fmla="*/ 0 w 204"/>
                    <a:gd name="T1" fmla="*/ 2147478317 h 1450"/>
                    <a:gd name="T2" fmla="*/ 113407550 w 204"/>
                    <a:gd name="T3" fmla="*/ 2147478317 h 1450"/>
                    <a:gd name="T4" fmla="*/ 325100831 w 204"/>
                    <a:gd name="T5" fmla="*/ 2147478317 h 1450"/>
                    <a:gd name="T6" fmla="*/ 451107577 w 204"/>
                    <a:gd name="T7" fmla="*/ 2147478317 h 1450"/>
                    <a:gd name="T8" fmla="*/ 463707637 w 204"/>
                    <a:gd name="T9" fmla="*/ 2147478317 h 1450"/>
                    <a:gd name="T10" fmla="*/ 476309233 w 204"/>
                    <a:gd name="T11" fmla="*/ 2147478317 h 1450"/>
                    <a:gd name="T12" fmla="*/ 514110694 w 204"/>
                    <a:gd name="T13" fmla="*/ 2101805884 h 1450"/>
                    <a:gd name="T14" fmla="*/ 476309233 w 204"/>
                    <a:gd name="T15" fmla="*/ 1927915383 h 1450"/>
                    <a:gd name="T16" fmla="*/ 451107577 w 204"/>
                    <a:gd name="T17" fmla="*/ 1376005169 h 1450"/>
                    <a:gd name="T18" fmla="*/ 413305604 w 204"/>
                    <a:gd name="T19" fmla="*/ 1101309069 h 1450"/>
                    <a:gd name="T20" fmla="*/ 438505981 w 204"/>
                    <a:gd name="T21" fmla="*/ 287297823 h 1450"/>
                    <a:gd name="T22" fmla="*/ 501510634 w 204"/>
                    <a:gd name="T23" fmla="*/ 0 h 145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04"/>
                    <a:gd name="T37" fmla="*/ 0 h 1450"/>
                    <a:gd name="T38" fmla="*/ 204 w 204"/>
                    <a:gd name="T39" fmla="*/ 1450 h 1450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04" h="1450">
                      <a:moveTo>
                        <a:pt x="0" y="1450"/>
                      </a:moveTo>
                      <a:cubicBezTo>
                        <a:pt x="11" y="1407"/>
                        <a:pt x="32" y="1368"/>
                        <a:pt x="45" y="1326"/>
                      </a:cubicBezTo>
                      <a:cubicBezTo>
                        <a:pt x="72" y="1238"/>
                        <a:pt x="98" y="1150"/>
                        <a:pt x="129" y="1063"/>
                      </a:cubicBezTo>
                      <a:cubicBezTo>
                        <a:pt x="137" y="1013"/>
                        <a:pt x="163" y="963"/>
                        <a:pt x="179" y="914"/>
                      </a:cubicBezTo>
                      <a:cubicBezTo>
                        <a:pt x="181" y="909"/>
                        <a:pt x="183" y="904"/>
                        <a:pt x="184" y="899"/>
                      </a:cubicBezTo>
                      <a:cubicBezTo>
                        <a:pt x="186" y="892"/>
                        <a:pt x="187" y="886"/>
                        <a:pt x="189" y="879"/>
                      </a:cubicBezTo>
                      <a:cubicBezTo>
                        <a:pt x="194" y="864"/>
                        <a:pt x="204" y="834"/>
                        <a:pt x="204" y="834"/>
                      </a:cubicBezTo>
                      <a:cubicBezTo>
                        <a:pt x="200" y="810"/>
                        <a:pt x="197" y="788"/>
                        <a:pt x="189" y="765"/>
                      </a:cubicBezTo>
                      <a:cubicBezTo>
                        <a:pt x="185" y="692"/>
                        <a:pt x="184" y="619"/>
                        <a:pt x="179" y="546"/>
                      </a:cubicBezTo>
                      <a:cubicBezTo>
                        <a:pt x="177" y="509"/>
                        <a:pt x="164" y="437"/>
                        <a:pt x="164" y="437"/>
                      </a:cubicBezTo>
                      <a:cubicBezTo>
                        <a:pt x="167" y="329"/>
                        <a:pt x="168" y="222"/>
                        <a:pt x="174" y="114"/>
                      </a:cubicBezTo>
                      <a:cubicBezTo>
                        <a:pt x="176" y="76"/>
                        <a:pt x="199" y="41"/>
                        <a:pt x="199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43" name="Freeform 39"/>
                <p:cNvSpPr>
                  <a:spLocks/>
                </p:cNvSpPr>
                <p:nvPr/>
              </p:nvSpPr>
              <p:spPr bwMode="auto">
                <a:xfrm>
                  <a:off x="1312" y="1570"/>
                  <a:ext cx="227" cy="1509"/>
                </a:xfrm>
                <a:custGeom>
                  <a:avLst/>
                  <a:gdLst>
                    <a:gd name="T0" fmla="*/ 0 w 227"/>
                    <a:gd name="T1" fmla="*/ 2147478345 h 1509"/>
                    <a:gd name="T2" fmla="*/ 75604748 w 227"/>
                    <a:gd name="T3" fmla="*/ 2147478345 h 1509"/>
                    <a:gd name="T4" fmla="*/ 136088603 w 227"/>
                    <a:gd name="T5" fmla="*/ 2147478345 h 1509"/>
                    <a:gd name="T6" fmla="*/ 199093386 w 227"/>
                    <a:gd name="T7" fmla="*/ 2147478345 h 1509"/>
                    <a:gd name="T8" fmla="*/ 262095994 w 227"/>
                    <a:gd name="T9" fmla="*/ 2147478345 h 1509"/>
                    <a:gd name="T10" fmla="*/ 312499756 w 227"/>
                    <a:gd name="T11" fmla="*/ 2147478345 h 1509"/>
                    <a:gd name="T12" fmla="*/ 362902814 w 227"/>
                    <a:gd name="T13" fmla="*/ 1963196293 h 1509"/>
                    <a:gd name="T14" fmla="*/ 511592182 w 227"/>
                    <a:gd name="T15" fmla="*/ 1426407474 h 1509"/>
                    <a:gd name="T16" fmla="*/ 536793584 w 227"/>
                    <a:gd name="T17" fmla="*/ 0 h 150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27"/>
                    <a:gd name="T28" fmla="*/ 0 h 1509"/>
                    <a:gd name="T29" fmla="*/ 227 w 227"/>
                    <a:gd name="T30" fmla="*/ 1509 h 150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27" h="1509">
                      <a:moveTo>
                        <a:pt x="0" y="1509"/>
                      </a:moveTo>
                      <a:cubicBezTo>
                        <a:pt x="10" y="1486"/>
                        <a:pt x="17" y="1465"/>
                        <a:pt x="30" y="1445"/>
                      </a:cubicBezTo>
                      <a:cubicBezTo>
                        <a:pt x="34" y="1415"/>
                        <a:pt x="43" y="1403"/>
                        <a:pt x="54" y="1375"/>
                      </a:cubicBezTo>
                      <a:cubicBezTo>
                        <a:pt x="62" y="1314"/>
                        <a:pt x="66" y="1295"/>
                        <a:pt x="79" y="1241"/>
                      </a:cubicBezTo>
                      <a:cubicBezTo>
                        <a:pt x="83" y="1188"/>
                        <a:pt x="84" y="1132"/>
                        <a:pt x="104" y="1082"/>
                      </a:cubicBezTo>
                      <a:cubicBezTo>
                        <a:pt x="110" y="1042"/>
                        <a:pt x="111" y="996"/>
                        <a:pt x="124" y="958"/>
                      </a:cubicBezTo>
                      <a:cubicBezTo>
                        <a:pt x="131" y="901"/>
                        <a:pt x="134" y="836"/>
                        <a:pt x="144" y="779"/>
                      </a:cubicBezTo>
                      <a:cubicBezTo>
                        <a:pt x="156" y="708"/>
                        <a:pt x="185" y="636"/>
                        <a:pt x="203" y="566"/>
                      </a:cubicBezTo>
                      <a:cubicBezTo>
                        <a:pt x="227" y="350"/>
                        <a:pt x="213" y="434"/>
                        <a:pt x="213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44" name="Freeform 40"/>
                <p:cNvSpPr>
                  <a:spLocks/>
                </p:cNvSpPr>
                <p:nvPr/>
              </p:nvSpPr>
              <p:spPr bwMode="auto">
                <a:xfrm>
                  <a:off x="999" y="1649"/>
                  <a:ext cx="253" cy="1490"/>
                </a:xfrm>
                <a:custGeom>
                  <a:avLst/>
                  <a:gdLst>
                    <a:gd name="T0" fmla="*/ 0 w 253"/>
                    <a:gd name="T1" fmla="*/ 2147478336 h 1490"/>
                    <a:gd name="T2" fmla="*/ 50403044 w 253"/>
                    <a:gd name="T3" fmla="*/ 2147478336 h 1490"/>
                    <a:gd name="T4" fmla="*/ 138607647 w 253"/>
                    <a:gd name="T5" fmla="*/ 2147478336 h 1490"/>
                    <a:gd name="T6" fmla="*/ 224292746 w 253"/>
                    <a:gd name="T7" fmla="*/ 2147478336 h 1490"/>
                    <a:gd name="T8" fmla="*/ 451106579 w 253"/>
                    <a:gd name="T9" fmla="*/ 2147478336 h 1490"/>
                    <a:gd name="T10" fmla="*/ 574594677 w 253"/>
                    <a:gd name="T11" fmla="*/ 2147478336 h 1490"/>
                    <a:gd name="T12" fmla="*/ 637597798 w 253"/>
                    <a:gd name="T13" fmla="*/ 1965717372 h 1490"/>
                    <a:gd name="T14" fmla="*/ 536790783 w 253"/>
                    <a:gd name="T15" fmla="*/ 1350803525 h 1490"/>
                    <a:gd name="T16" fmla="*/ 501509639 w 253"/>
                    <a:gd name="T17" fmla="*/ 1151711367 h 1490"/>
                    <a:gd name="T18" fmla="*/ 476307981 w 253"/>
                    <a:gd name="T19" fmla="*/ 0 h 149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53"/>
                    <a:gd name="T31" fmla="*/ 0 h 1490"/>
                    <a:gd name="T32" fmla="*/ 253 w 253"/>
                    <a:gd name="T33" fmla="*/ 1490 h 149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53" h="1490">
                      <a:moveTo>
                        <a:pt x="0" y="1490"/>
                      </a:moveTo>
                      <a:cubicBezTo>
                        <a:pt x="12" y="1453"/>
                        <a:pt x="5" y="1469"/>
                        <a:pt x="20" y="1440"/>
                      </a:cubicBezTo>
                      <a:cubicBezTo>
                        <a:pt x="28" y="1401"/>
                        <a:pt x="40" y="1363"/>
                        <a:pt x="55" y="1326"/>
                      </a:cubicBezTo>
                      <a:cubicBezTo>
                        <a:pt x="61" y="1291"/>
                        <a:pt x="70" y="1246"/>
                        <a:pt x="89" y="1217"/>
                      </a:cubicBezTo>
                      <a:cubicBezTo>
                        <a:pt x="106" y="1149"/>
                        <a:pt x="139" y="1043"/>
                        <a:pt x="179" y="983"/>
                      </a:cubicBezTo>
                      <a:cubicBezTo>
                        <a:pt x="187" y="942"/>
                        <a:pt x="211" y="907"/>
                        <a:pt x="228" y="869"/>
                      </a:cubicBezTo>
                      <a:cubicBezTo>
                        <a:pt x="241" y="841"/>
                        <a:pt x="243" y="809"/>
                        <a:pt x="253" y="780"/>
                      </a:cubicBezTo>
                      <a:cubicBezTo>
                        <a:pt x="248" y="660"/>
                        <a:pt x="247" y="637"/>
                        <a:pt x="213" y="536"/>
                      </a:cubicBezTo>
                      <a:cubicBezTo>
                        <a:pt x="209" y="509"/>
                        <a:pt x="206" y="483"/>
                        <a:pt x="199" y="457"/>
                      </a:cubicBezTo>
                      <a:cubicBezTo>
                        <a:pt x="196" y="303"/>
                        <a:pt x="189" y="154"/>
                        <a:pt x="189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</p:grpSp>
        <p:sp>
          <p:nvSpPr>
            <p:cNvPr id="35" name="フローチャート : 磁気ディスク 34"/>
            <p:cNvSpPr/>
            <p:nvPr/>
          </p:nvSpPr>
          <p:spPr>
            <a:xfrm>
              <a:off x="789" y="1570"/>
              <a:ext cx="842" cy="690"/>
            </a:xfrm>
            <a:prstGeom prst="flowChartMagneticDisk">
              <a:avLst/>
            </a:pr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800"/>
            </a:p>
          </p:txBody>
        </p:sp>
        <p:sp>
          <p:nvSpPr>
            <p:cNvPr id="36" name="フローチャート : 磁気ディスク 35"/>
            <p:cNvSpPr/>
            <p:nvPr/>
          </p:nvSpPr>
          <p:spPr>
            <a:xfrm>
              <a:off x="789" y="2023"/>
              <a:ext cx="842" cy="817"/>
            </a:xfrm>
            <a:prstGeom prst="flowChartMagneticDisk">
              <a:avLst/>
            </a:pr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800"/>
            </a:p>
          </p:txBody>
        </p:sp>
        <p:sp>
          <p:nvSpPr>
            <p:cNvPr id="37" name="円/楕円 36"/>
            <p:cNvSpPr/>
            <p:nvPr/>
          </p:nvSpPr>
          <p:spPr>
            <a:xfrm>
              <a:off x="789" y="1564"/>
              <a:ext cx="842" cy="227"/>
            </a:xfrm>
            <a:prstGeom prst="ellipse">
              <a:avLst/>
            </a:prstGeom>
            <a:solidFill>
              <a:srgbClr val="FF0000">
                <a:alpha val="3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800"/>
            </a:p>
          </p:txBody>
        </p:sp>
      </p:grpSp>
      <p:pic>
        <p:nvPicPr>
          <p:cNvPr id="45" name="図 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3846" y="3465835"/>
            <a:ext cx="1675896" cy="2994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Rectangle 2"/>
          <p:cNvSpPr txBox="1">
            <a:spLocks noChangeArrowheads="1"/>
          </p:cNvSpPr>
          <p:nvPr/>
        </p:nvSpPr>
        <p:spPr bwMode="auto">
          <a:xfrm>
            <a:off x="1088451" y="2785643"/>
            <a:ext cx="1806069" cy="369332"/>
          </a:xfrm>
          <a:prstGeom prst="rect">
            <a:avLst/>
          </a:prstGeom>
          <a:solidFill>
            <a:srgbClr val="CCFFCC"/>
          </a:solidFill>
          <a:ln w="15875" cap="rnd">
            <a:solidFill>
              <a:srgbClr val="3C8C93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b="1" i="1" dirty="0" smtClean="0">
                <a:solidFill>
                  <a:srgbClr val="C00000"/>
                </a:solidFill>
                <a:latin typeface="Arial" charset="0"/>
              </a:rPr>
              <a:t>10 </a:t>
            </a:r>
            <a:r>
              <a:rPr lang="en-US" altLang="ja-JP" b="1" i="1" dirty="0" err="1" smtClean="0">
                <a:solidFill>
                  <a:srgbClr val="C00000"/>
                </a:solidFill>
                <a:latin typeface="Arial" charset="0"/>
              </a:rPr>
              <a:t>cmφ</a:t>
            </a:r>
            <a:r>
              <a:rPr lang="ja-JP" altLang="en-US" b="1" i="1" dirty="0" smtClean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en-US" altLang="ja-JP" b="1" i="1" dirty="0">
                <a:solidFill>
                  <a:srgbClr val="C00000"/>
                </a:solidFill>
                <a:latin typeface="Arial" charset="0"/>
              </a:rPr>
              <a:t>ingot</a:t>
            </a:r>
            <a:r>
              <a:rPr lang="ja-JP" altLang="en-US" b="1" i="1" dirty="0">
                <a:solidFill>
                  <a:srgbClr val="C00000"/>
                </a:solidFill>
                <a:latin typeface="Arial" charset="0"/>
              </a:rPr>
              <a:t>　</a:t>
            </a:r>
          </a:p>
        </p:txBody>
      </p:sp>
      <p:sp>
        <p:nvSpPr>
          <p:cNvPr id="47" name="Rectangle 2"/>
          <p:cNvSpPr txBox="1">
            <a:spLocks noChangeArrowheads="1"/>
          </p:cNvSpPr>
          <p:nvPr/>
        </p:nvSpPr>
        <p:spPr bwMode="auto">
          <a:xfrm>
            <a:off x="4572000" y="2791991"/>
            <a:ext cx="4001455" cy="369332"/>
          </a:xfrm>
          <a:prstGeom prst="rect">
            <a:avLst/>
          </a:prstGeom>
          <a:solidFill>
            <a:srgbClr val="CCFFCC"/>
          </a:solidFill>
          <a:ln w="15875" cap="rnd">
            <a:solidFill>
              <a:srgbClr val="3C8C93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b="1" i="1" dirty="0" smtClean="0">
                <a:solidFill>
                  <a:srgbClr val="C00000"/>
                </a:solidFill>
              </a:rPr>
              <a:t>Light element precipitates</a:t>
            </a:r>
            <a:r>
              <a:rPr lang="ja-JP" altLang="en-US" b="1" i="1" dirty="0">
                <a:solidFill>
                  <a:srgbClr val="C00000"/>
                </a:solidFill>
              </a:rPr>
              <a:t>　</a:t>
            </a:r>
          </a:p>
        </p:txBody>
      </p:sp>
      <p:pic>
        <p:nvPicPr>
          <p:cNvPr id="48" name="Picture 3" descr="C:\Documents and Settings\administor\My Documents\My Pictures\B09-11\コピー ～ 図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9960" y="5181507"/>
            <a:ext cx="1293812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テキスト ボックス 7"/>
          <p:cNvSpPr txBox="1">
            <a:spLocks noChangeArrowheads="1"/>
          </p:cNvSpPr>
          <p:nvPr/>
        </p:nvSpPr>
        <p:spPr bwMode="auto">
          <a:xfrm>
            <a:off x="9340850" y="3840163"/>
            <a:ext cx="16192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639" tIns="40820" rIns="81639" bIns="40820">
            <a:spAutoFit/>
          </a:bodyPr>
          <a:lstStyle/>
          <a:p>
            <a:pPr defTabSz="828675" hangingPunct="0">
              <a:buSzPct val="45000"/>
              <a:buFont typeface="StarSymbol"/>
              <a:buNone/>
            </a:pPr>
            <a:endParaRPr lang="en-US" altLang="ja-JP">
              <a:latin typeface="Liberation Sans"/>
              <a:ea typeface="IPAPGothic"/>
              <a:cs typeface="DejaVu Sans Condensed"/>
            </a:endParaRPr>
          </a:p>
        </p:txBody>
      </p:sp>
      <p:sp>
        <p:nvSpPr>
          <p:cNvPr id="50" name="円/楕円 30"/>
          <p:cNvSpPr>
            <a:spLocks noChangeArrowheads="1"/>
          </p:cNvSpPr>
          <p:nvPr/>
        </p:nvSpPr>
        <p:spPr bwMode="auto">
          <a:xfrm>
            <a:off x="6695578" y="4499996"/>
            <a:ext cx="1770555" cy="944484"/>
          </a:xfrm>
          <a:prstGeom prst="ellipse">
            <a:avLst/>
          </a:prstGeom>
          <a:noFill/>
          <a:ln w="28575" algn="ctr">
            <a:solidFill>
              <a:srgbClr val="FF33CC"/>
            </a:solidFill>
            <a:prstDash val="dash"/>
            <a:round/>
            <a:headEnd/>
            <a:tailEnd/>
          </a:ln>
        </p:spPr>
        <p:txBody>
          <a:bodyPr lIns="82945" tIns="41473" rIns="82945" bIns="41473" anchor="ctr"/>
          <a:lstStyle/>
          <a:p>
            <a:pPr algn="ctr" defTabSz="828675"/>
            <a:endParaRPr lang="ja-JP" alt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1" name="TextBox 123"/>
          <p:cNvSpPr txBox="1">
            <a:spLocks noChangeArrowheads="1"/>
          </p:cNvSpPr>
          <p:nvPr/>
        </p:nvSpPr>
        <p:spPr bwMode="auto">
          <a:xfrm>
            <a:off x="6934200" y="5668365"/>
            <a:ext cx="1367928" cy="39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45" tIns="41473" rIns="82945" bIns="41473">
            <a:spAutoFit/>
          </a:bodyPr>
          <a:lstStyle/>
          <a:p>
            <a:pPr defTabSz="828675"/>
            <a:r>
              <a:rPr lang="en-US" altLang="ja-JP" sz="2000" b="1" dirty="0">
                <a:solidFill>
                  <a:srgbClr val="FF33CC"/>
                </a:solidFill>
                <a:cs typeface="Times New Roman" pitchFamily="18" charset="0"/>
              </a:rPr>
              <a:t>Butterfly </a:t>
            </a:r>
          </a:p>
        </p:txBody>
      </p:sp>
    </p:spTree>
  </p:cSld>
  <p:clrMapOvr>
    <a:masterClrMapping/>
  </p:clrMapOvr>
  <p:transition advTm="195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A6BECEB-A2F9-4F87-90A1-961F5C2D7694}" type="slidenum">
              <a:rPr lang="ja-JP" altLang="en-US" sz="12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ja-JP" altLang="en-US" sz="1200" b="0" dirty="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42383" name="テキスト ボックス 24"/>
          <p:cNvSpPr txBox="1">
            <a:spLocks noChangeArrowheads="1"/>
          </p:cNvSpPr>
          <p:nvPr/>
        </p:nvSpPr>
        <p:spPr bwMode="auto">
          <a:xfrm>
            <a:off x="497481" y="3693875"/>
            <a:ext cx="3943919" cy="369332"/>
          </a:xfrm>
          <a:prstGeom prst="rect">
            <a:avLst/>
          </a:prstGeom>
          <a:solidFill>
            <a:srgbClr val="CCFFCC"/>
          </a:solidFill>
          <a:ln w="15875" cap="rnd">
            <a:solidFill>
              <a:srgbClr val="3C8C93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ja-JP"/>
            </a:defPPr>
            <a:lvl1pPr algn="ctr">
              <a:defRPr b="1" i="1">
                <a:solidFill>
                  <a:srgbClr val="C00000"/>
                </a:solidFill>
              </a:defRPr>
            </a:lvl1pPr>
          </a:lstStyle>
          <a:p>
            <a:r>
              <a:rPr lang="en-US" altLang="ja-JP" dirty="0"/>
              <a:t>Origin : anomalous convection</a:t>
            </a:r>
            <a:endParaRPr lang="ja-JP" altLang="en-US" dirty="0"/>
          </a:p>
        </p:txBody>
      </p:sp>
      <p:pic>
        <p:nvPicPr>
          <p:cNvPr id="2050" name="図 2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52685"/>
            <a:ext cx="7030116" cy="211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" name="テキスト ボックス 24"/>
          <p:cNvSpPr txBox="1">
            <a:spLocks noChangeArrowheads="1"/>
          </p:cNvSpPr>
          <p:nvPr/>
        </p:nvSpPr>
        <p:spPr bwMode="auto">
          <a:xfrm>
            <a:off x="326714" y="404664"/>
            <a:ext cx="3607667" cy="369332"/>
          </a:xfrm>
          <a:prstGeom prst="rect">
            <a:avLst/>
          </a:prstGeom>
          <a:solidFill>
            <a:srgbClr val="CCFFCC"/>
          </a:solidFill>
          <a:ln w="15875" cap="rnd">
            <a:solidFill>
              <a:srgbClr val="3C8C93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ja-JP"/>
            </a:defPPr>
            <a:lvl1pPr algn="ctr">
              <a:defRPr b="1" i="1">
                <a:solidFill>
                  <a:srgbClr val="C00000"/>
                </a:solidFill>
              </a:defRPr>
            </a:lvl1pPr>
          </a:lstStyle>
          <a:p>
            <a:r>
              <a:rPr lang="en-US" altLang="ja-JP" dirty="0"/>
              <a:t>Morphology </a:t>
            </a:r>
            <a:r>
              <a:rPr lang="en-US" altLang="ja-JP" dirty="0" smtClean="0"/>
              <a:t>: </a:t>
            </a:r>
            <a:r>
              <a:rPr lang="en-US" altLang="ja-JP" dirty="0"/>
              <a:t>fiber, filament</a:t>
            </a:r>
            <a:endParaRPr lang="ja-JP" altLang="en-US" dirty="0"/>
          </a:p>
        </p:txBody>
      </p:sp>
      <p:sp>
        <p:nvSpPr>
          <p:cNvPr id="89" name="テキスト ボックス 24"/>
          <p:cNvSpPr txBox="1">
            <a:spLocks noChangeArrowheads="1"/>
          </p:cNvSpPr>
          <p:nvPr/>
        </p:nvSpPr>
        <p:spPr bwMode="auto">
          <a:xfrm>
            <a:off x="5292081" y="404664"/>
            <a:ext cx="2736304" cy="369332"/>
          </a:xfrm>
          <a:prstGeom prst="rect">
            <a:avLst/>
          </a:prstGeom>
          <a:solidFill>
            <a:srgbClr val="CCFFCC"/>
          </a:solidFill>
          <a:ln w="15875" cap="rnd">
            <a:solidFill>
              <a:srgbClr val="3C8C93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ja-JP"/>
            </a:defPPr>
            <a:lvl1pPr algn="ctr">
              <a:defRPr b="1" i="1">
                <a:solidFill>
                  <a:srgbClr val="C00000"/>
                </a:solidFill>
              </a:defRPr>
            </a:lvl1pPr>
          </a:lstStyle>
          <a:p>
            <a:r>
              <a:rPr lang="en-US" altLang="ja-JP" dirty="0"/>
              <a:t>Chem. nature : Si</a:t>
            </a:r>
            <a:r>
              <a:rPr lang="en-US" altLang="ja-JP" baseline="-25000" dirty="0"/>
              <a:t>3</a:t>
            </a:r>
            <a:r>
              <a:rPr lang="en-US" altLang="ja-JP" dirty="0"/>
              <a:t>N</a:t>
            </a:r>
            <a:r>
              <a:rPr lang="en-US" altLang="ja-JP" baseline="-25000" dirty="0"/>
              <a:t>4</a:t>
            </a:r>
            <a:endParaRPr lang="ja-JP" altLang="en-US" baseline="-25000" dirty="0"/>
          </a:p>
        </p:txBody>
      </p:sp>
      <p:grpSp>
        <p:nvGrpSpPr>
          <p:cNvPr id="50" name="グループ化 49"/>
          <p:cNvGrpSpPr/>
          <p:nvPr/>
        </p:nvGrpSpPr>
        <p:grpSpPr>
          <a:xfrm>
            <a:off x="4716016" y="836712"/>
            <a:ext cx="4104456" cy="3240360"/>
            <a:chOff x="2483768" y="908720"/>
            <a:chExt cx="5112568" cy="3600400"/>
          </a:xfrm>
        </p:grpSpPr>
        <p:grpSp>
          <p:nvGrpSpPr>
            <p:cNvPr id="51" name="グループ化 19"/>
            <p:cNvGrpSpPr/>
            <p:nvPr/>
          </p:nvGrpSpPr>
          <p:grpSpPr>
            <a:xfrm>
              <a:off x="2483768" y="908721"/>
              <a:ext cx="2166442" cy="1800200"/>
              <a:chOff x="1619672" y="908720"/>
              <a:chExt cx="3030538" cy="2145695"/>
            </a:xfrm>
          </p:grpSpPr>
          <p:pic>
            <p:nvPicPr>
              <p:cNvPr id="92" name="Picture 2" descr="IncaTemp1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742" b="14678"/>
              <a:stretch>
                <a:fillRect/>
              </a:stretch>
            </p:blipFill>
            <p:spPr bwMode="auto">
              <a:xfrm>
                <a:off x="1619672" y="908720"/>
                <a:ext cx="3030538" cy="2145695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3" name="正方形/長方形 4"/>
              <p:cNvSpPr/>
              <p:nvPr/>
            </p:nvSpPr>
            <p:spPr>
              <a:xfrm>
                <a:off x="2267744" y="1804451"/>
                <a:ext cx="1296144" cy="288032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 b="1"/>
              </a:p>
            </p:txBody>
          </p:sp>
          <p:sp>
            <p:nvSpPr>
              <p:cNvPr id="94" name="正方形/長方形 7"/>
              <p:cNvSpPr/>
              <p:nvPr/>
            </p:nvSpPr>
            <p:spPr>
              <a:xfrm>
                <a:off x="3756226" y="2453619"/>
                <a:ext cx="720080" cy="353294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 b="1"/>
              </a:p>
            </p:txBody>
          </p:sp>
        </p:grpSp>
        <p:cxnSp>
          <p:nvCxnSpPr>
            <p:cNvPr id="52" name="直線矢印コネクタ 51"/>
            <p:cNvCxnSpPr/>
            <p:nvPr/>
          </p:nvCxnSpPr>
          <p:spPr>
            <a:xfrm flipV="1">
              <a:off x="4572000" y="2302856"/>
              <a:ext cx="336355" cy="4602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3" name="グループ化 15"/>
            <p:cNvGrpSpPr/>
            <p:nvPr/>
          </p:nvGrpSpPr>
          <p:grpSpPr>
            <a:xfrm>
              <a:off x="4932040" y="908720"/>
              <a:ext cx="2664296" cy="2520280"/>
              <a:chOff x="755576" y="476672"/>
              <a:chExt cx="2376811" cy="2114082"/>
            </a:xfrm>
          </p:grpSpPr>
          <p:grpSp>
            <p:nvGrpSpPr>
              <p:cNvPr id="69" name="グループ化 14"/>
              <p:cNvGrpSpPr/>
              <p:nvPr/>
            </p:nvGrpSpPr>
            <p:grpSpPr>
              <a:xfrm>
                <a:off x="755576" y="476672"/>
                <a:ext cx="2376811" cy="2114082"/>
                <a:chOff x="2987277" y="3717032"/>
                <a:chExt cx="3027502" cy="2114082"/>
              </a:xfrm>
            </p:grpSpPr>
            <p:pic>
              <p:nvPicPr>
                <p:cNvPr id="90" name="Picture 3" descr="IncaTemp6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264" t="49477" r="6843" b="5498"/>
                <a:stretch/>
              </p:blipFill>
              <p:spPr bwMode="auto">
                <a:xfrm>
                  <a:off x="2987277" y="3717032"/>
                  <a:ext cx="3027502" cy="1177887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1" name="Picture 4" descr="IncaTemp12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525" t="50852" r="6317" b="6872"/>
                <a:stretch/>
              </p:blipFill>
              <p:spPr bwMode="auto">
                <a:xfrm>
                  <a:off x="2987824" y="4725144"/>
                  <a:ext cx="3024336" cy="1105970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75" name="テキスト ボックス 74"/>
              <p:cNvSpPr txBox="1"/>
              <p:nvPr/>
            </p:nvSpPr>
            <p:spPr>
              <a:xfrm>
                <a:off x="755576" y="1844824"/>
                <a:ext cx="369079" cy="315543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 w="1905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600" b="1" dirty="0" smtClean="0">
                    <a:solidFill>
                      <a:srgbClr val="FF0000"/>
                    </a:solidFill>
                  </a:rPr>
                  <a:t>C</a:t>
                </a:r>
                <a:endParaRPr kumimoji="1" lang="ja-JP" altLang="en-US" sz="1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83" name="テキスト ボックス 82"/>
              <p:cNvSpPr txBox="1"/>
              <p:nvPr/>
            </p:nvSpPr>
            <p:spPr>
              <a:xfrm>
                <a:off x="892350" y="620688"/>
                <a:ext cx="369079" cy="315543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 w="1905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600" b="1" dirty="0" smtClean="0">
                    <a:solidFill>
                      <a:srgbClr val="FF0000"/>
                    </a:solidFill>
                  </a:rPr>
                  <a:t>N</a:t>
                </a:r>
                <a:endParaRPr kumimoji="1" lang="ja-JP" altLang="en-US" sz="1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84" name="テキスト ボックス 11"/>
              <p:cNvSpPr txBox="1"/>
              <p:nvPr/>
            </p:nvSpPr>
            <p:spPr>
              <a:xfrm>
                <a:off x="2699792" y="764704"/>
                <a:ext cx="420737" cy="315543"/>
              </a:xfrm>
              <a:prstGeom prst="rect">
                <a:avLst/>
              </a:prstGeom>
              <a:solidFill>
                <a:srgbClr val="FFFF00"/>
              </a:solidFill>
              <a:ln w="1905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600" b="1" dirty="0" smtClean="0">
                    <a:solidFill>
                      <a:srgbClr val="FF0000"/>
                    </a:solidFill>
                  </a:rPr>
                  <a:t>Si</a:t>
                </a:r>
                <a:endParaRPr kumimoji="1" lang="ja-JP" altLang="en-US" sz="1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00" name="テキスト ボックス 99"/>
              <p:cNvSpPr txBox="1"/>
              <p:nvPr/>
            </p:nvSpPr>
            <p:spPr>
              <a:xfrm>
                <a:off x="1452053" y="1886060"/>
                <a:ext cx="369079" cy="315543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 w="1905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600" b="1" dirty="0" smtClean="0">
                    <a:solidFill>
                      <a:srgbClr val="FF0000"/>
                    </a:solidFill>
                  </a:rPr>
                  <a:t>N</a:t>
                </a:r>
                <a:endParaRPr kumimoji="1" lang="ja-JP" altLang="en-US" sz="16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54" name="Picture 2" descr="IncaTemp35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1000" contrast="-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391" b="14267"/>
            <a:stretch/>
          </p:blipFill>
          <p:spPr bwMode="auto">
            <a:xfrm>
              <a:off x="2483768" y="2780928"/>
              <a:ext cx="2160240" cy="162627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5" name="直線矢印コネクタ 54"/>
            <p:cNvCxnSpPr/>
            <p:nvPr/>
          </p:nvCxnSpPr>
          <p:spPr>
            <a:xfrm flipV="1">
              <a:off x="3873631" y="1610823"/>
              <a:ext cx="1058409" cy="170227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正方形/長方形 58"/>
            <p:cNvSpPr/>
            <p:nvPr/>
          </p:nvSpPr>
          <p:spPr>
            <a:xfrm>
              <a:off x="3243472" y="3140968"/>
              <a:ext cx="320416" cy="241654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 b="1"/>
            </a:p>
          </p:txBody>
        </p:sp>
        <p:cxnSp>
          <p:nvCxnSpPr>
            <p:cNvPr id="60" name="直線矢印コネクタ 59"/>
            <p:cNvCxnSpPr/>
            <p:nvPr/>
          </p:nvCxnSpPr>
          <p:spPr>
            <a:xfrm>
              <a:off x="3563888" y="3383204"/>
              <a:ext cx="1224136" cy="33382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4" name="Picture 3" descr="IncaTemp30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78" t="26113" r="9475" b="6232"/>
            <a:stretch/>
          </p:blipFill>
          <p:spPr bwMode="auto">
            <a:xfrm>
              <a:off x="4932040" y="3284984"/>
              <a:ext cx="2643389" cy="122413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" name="テキスト ボックス 64"/>
            <p:cNvSpPr txBox="1"/>
            <p:nvPr/>
          </p:nvSpPr>
          <p:spPr>
            <a:xfrm>
              <a:off x="5076056" y="3573016"/>
              <a:ext cx="413721" cy="376171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b="1" dirty="0" smtClean="0">
                  <a:solidFill>
                    <a:srgbClr val="FF0000"/>
                  </a:solidFill>
                </a:rPr>
                <a:t>N</a:t>
              </a:r>
              <a:endParaRPr kumimoji="1" lang="ja-JP" altLang="en-US" sz="1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95" name="右矢印 94"/>
          <p:cNvSpPr/>
          <p:nvPr/>
        </p:nvSpPr>
        <p:spPr>
          <a:xfrm>
            <a:off x="4499992" y="1412776"/>
            <a:ext cx="21602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右矢印 95"/>
          <p:cNvSpPr/>
          <p:nvPr/>
        </p:nvSpPr>
        <p:spPr>
          <a:xfrm>
            <a:off x="4499992" y="2924944"/>
            <a:ext cx="21602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9" name="グループ化 98"/>
          <p:cNvGrpSpPr/>
          <p:nvPr/>
        </p:nvGrpSpPr>
        <p:grpSpPr>
          <a:xfrm>
            <a:off x="179512" y="954520"/>
            <a:ext cx="4276961" cy="2554207"/>
            <a:chOff x="179512" y="954520"/>
            <a:chExt cx="4276961" cy="2554207"/>
          </a:xfrm>
        </p:grpSpPr>
        <p:pic>
          <p:nvPicPr>
            <p:cNvPr id="73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5" t="11810" r="1050"/>
            <a:stretch>
              <a:fillRect/>
            </a:stretch>
          </p:blipFill>
          <p:spPr bwMode="auto">
            <a:xfrm rot="10800000">
              <a:off x="179512" y="1052736"/>
              <a:ext cx="1466823" cy="1168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39" r="9538"/>
            <a:stretch>
              <a:fillRect/>
            </a:stretch>
          </p:blipFill>
          <p:spPr bwMode="auto">
            <a:xfrm>
              <a:off x="1725558" y="954520"/>
              <a:ext cx="1190857" cy="24998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正方形/長方形 3"/>
            <p:cNvSpPr>
              <a:spLocks noChangeArrowheads="1"/>
            </p:cNvSpPr>
            <p:nvPr/>
          </p:nvSpPr>
          <p:spPr bwMode="auto">
            <a:xfrm>
              <a:off x="2211191" y="2716060"/>
              <a:ext cx="81240" cy="8203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ja-JP" sz="2000" b="1" i="0" u="none" strike="noStrike" cap="none" normalizeH="0" baseline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61" name="直線矢印コネクタ 4"/>
            <p:cNvSpPr>
              <a:spLocks noChangeShapeType="1"/>
            </p:cNvSpPr>
            <p:nvPr/>
          </p:nvSpPr>
          <p:spPr bwMode="auto">
            <a:xfrm flipH="1" flipV="1">
              <a:off x="1642852" y="2716060"/>
              <a:ext cx="568396" cy="0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 b="1">
                <a:solidFill>
                  <a:srgbClr val="0000CC"/>
                </a:solidFill>
              </a:endParaRPr>
            </a:p>
          </p:txBody>
        </p:sp>
        <p:sp>
          <p:nvSpPr>
            <p:cNvPr id="62" name="正方形/長方形 5"/>
            <p:cNvSpPr>
              <a:spLocks noChangeArrowheads="1"/>
            </p:cNvSpPr>
            <p:nvPr/>
          </p:nvSpPr>
          <p:spPr bwMode="auto">
            <a:xfrm>
              <a:off x="1949939" y="1075230"/>
              <a:ext cx="81183" cy="8208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ja-JP" sz="2000" b="1" i="0" u="none" strike="noStrike" cap="none" normalizeH="0" baseline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63" name="直線矢印コネクタ 6"/>
            <p:cNvSpPr>
              <a:spLocks noChangeShapeType="1"/>
            </p:cNvSpPr>
            <p:nvPr/>
          </p:nvSpPr>
          <p:spPr bwMode="auto">
            <a:xfrm flipH="1">
              <a:off x="1609815" y="1268741"/>
              <a:ext cx="864095" cy="288017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 b="1">
                <a:solidFill>
                  <a:srgbClr val="0000CC"/>
                </a:solidFill>
              </a:endParaRPr>
            </a:p>
          </p:txBody>
        </p:sp>
        <p:sp>
          <p:nvSpPr>
            <p:cNvPr id="66" name="正方形/長方形 7"/>
            <p:cNvSpPr>
              <a:spLocks noChangeArrowheads="1"/>
            </p:cNvSpPr>
            <p:nvPr/>
          </p:nvSpPr>
          <p:spPr bwMode="auto">
            <a:xfrm>
              <a:off x="2473910" y="1186711"/>
              <a:ext cx="81183" cy="8203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ja-JP" sz="2000" b="1" i="0" u="none" strike="noStrike" cap="none" normalizeH="0" baseline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67" name="直線矢印コネクタ 8"/>
            <p:cNvSpPr>
              <a:spLocks noChangeShapeType="1"/>
            </p:cNvSpPr>
            <p:nvPr/>
          </p:nvSpPr>
          <p:spPr bwMode="auto">
            <a:xfrm>
              <a:off x="2041890" y="1124733"/>
              <a:ext cx="936088" cy="45743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 b="1">
                <a:solidFill>
                  <a:srgbClr val="0000CC"/>
                </a:solidFill>
              </a:endParaRPr>
            </a:p>
          </p:txBody>
        </p:sp>
        <p:sp>
          <p:nvSpPr>
            <p:cNvPr id="68" name="正方形/長方形 9"/>
            <p:cNvSpPr>
              <a:spLocks noChangeArrowheads="1"/>
            </p:cNvSpPr>
            <p:nvPr/>
          </p:nvSpPr>
          <p:spPr bwMode="auto">
            <a:xfrm>
              <a:off x="2495389" y="3126211"/>
              <a:ext cx="81183" cy="8208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ja-JP" sz="2000" b="1" i="0" u="none" strike="noStrike" cap="none" normalizeH="0" baseline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70" name="直線矢印コネクタ 10"/>
            <p:cNvSpPr>
              <a:spLocks noChangeShapeType="1"/>
            </p:cNvSpPr>
            <p:nvPr/>
          </p:nvSpPr>
          <p:spPr bwMode="auto">
            <a:xfrm>
              <a:off x="2576573" y="3208298"/>
              <a:ext cx="405973" cy="0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 b="1">
                <a:solidFill>
                  <a:srgbClr val="0000CC"/>
                </a:solidFill>
              </a:endParaRPr>
            </a:p>
          </p:txBody>
        </p:sp>
        <p:pic>
          <p:nvPicPr>
            <p:cNvPr id="80" name="Picture 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19" t="7243" r="6877" b="5197"/>
            <a:stretch>
              <a:fillRect/>
            </a:stretch>
          </p:blipFill>
          <p:spPr bwMode="auto">
            <a:xfrm>
              <a:off x="2977979" y="1035867"/>
              <a:ext cx="1473194" cy="1169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6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" name="Picture 8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19" r="10486"/>
            <a:stretch>
              <a:fillRect/>
            </a:stretch>
          </p:blipFill>
          <p:spPr bwMode="auto">
            <a:xfrm rot="10800000">
              <a:off x="185105" y="2362841"/>
              <a:ext cx="1457747" cy="1145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" name="直線コネクタ 22"/>
            <p:cNvSpPr>
              <a:spLocks noChangeShapeType="1"/>
            </p:cNvSpPr>
            <p:nvPr/>
          </p:nvSpPr>
          <p:spPr bwMode="auto">
            <a:xfrm>
              <a:off x="343807" y="3290382"/>
              <a:ext cx="328792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 b="1">
                <a:solidFill>
                  <a:srgbClr val="0000CC"/>
                </a:solidFill>
              </a:endParaRPr>
            </a:p>
          </p:txBody>
        </p:sp>
        <p:sp>
          <p:nvSpPr>
            <p:cNvPr id="85" name="テキスト ボックス 15"/>
            <p:cNvSpPr txBox="1">
              <a:spLocks noChangeArrowheads="1"/>
            </p:cNvSpPr>
            <p:nvPr/>
          </p:nvSpPr>
          <p:spPr bwMode="auto">
            <a:xfrm>
              <a:off x="226542" y="3068488"/>
              <a:ext cx="576909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900" b="1" i="0" u="none" strike="noStrike" cap="none" normalizeH="0" baseline="0" dirty="0" smtClean="0">
                  <a:ln>
                    <a:noFill/>
                  </a:ln>
                  <a:solidFill>
                    <a:srgbClr val="0000CC"/>
                  </a:solidFill>
                  <a:effectLst/>
                  <a:latin typeface="Arial" pitchFamily="34" charset="0"/>
                  <a:ea typeface="Times New Roman" pitchFamily="18" charset="0"/>
                  <a:cs typeface="ＭＳ Ｐゴシック" pitchFamily="50" charset="-128"/>
                </a:rPr>
                <a:t>500</a:t>
              </a:r>
              <a:r>
                <a:rPr kumimoji="1" lang="en-US" altLang="ja-JP" sz="900" b="1" i="0" u="none" strike="noStrike" cap="none" normalizeH="0" baseline="0" dirty="0" smtClean="0">
                  <a:ln>
                    <a:noFill/>
                  </a:ln>
                  <a:solidFill>
                    <a:srgbClr val="0000CC"/>
                  </a:solidFill>
                  <a:effectLst/>
                  <a:latin typeface="Symbol" pitchFamily="18" charset="2"/>
                  <a:ea typeface="Times New Roman" pitchFamily="18" charset="0"/>
                  <a:cs typeface="Times New Roman" pitchFamily="18" charset="0"/>
                </a:rPr>
                <a:t>m</a:t>
              </a:r>
              <a:r>
                <a:rPr kumimoji="1" lang="en-US" altLang="ja-JP" sz="900" b="1" i="0" u="none" strike="noStrike" cap="none" normalizeH="0" baseline="0" dirty="0" smtClean="0">
                  <a:ln>
                    <a:noFill/>
                  </a:ln>
                  <a:solidFill>
                    <a:srgbClr val="0000CC"/>
                  </a:solidFill>
                  <a:effectLst/>
                  <a:latin typeface="Arial" pitchFamily="34" charset="0"/>
                  <a:ea typeface="Times New Roman" pitchFamily="18" charset="0"/>
                  <a:cs typeface="ＭＳ Ｐゴシック" pitchFamily="50" charset="-128"/>
                </a:rPr>
                <a:t>m</a:t>
              </a:r>
              <a:endParaRPr kumimoji="1" lang="en-US" altLang="ja-JP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97" name="テキスト ボックス 15"/>
            <p:cNvSpPr txBox="1">
              <a:spLocks noChangeArrowheads="1"/>
            </p:cNvSpPr>
            <p:nvPr/>
          </p:nvSpPr>
          <p:spPr bwMode="auto">
            <a:xfrm>
              <a:off x="251520" y="1870790"/>
              <a:ext cx="576909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900" b="1" i="0" u="none" strike="noStrike" cap="none" normalizeH="0" baseline="0" dirty="0" smtClean="0">
                  <a:ln>
                    <a:noFill/>
                  </a:ln>
                  <a:solidFill>
                    <a:srgbClr val="0000CC"/>
                  </a:solidFill>
                  <a:effectLst/>
                  <a:latin typeface="Arial" pitchFamily="34" charset="0"/>
                  <a:ea typeface="Times New Roman" pitchFamily="18" charset="0"/>
                  <a:cs typeface="ＭＳ Ｐゴシック" pitchFamily="50" charset="-128"/>
                </a:rPr>
                <a:t>500</a:t>
              </a:r>
              <a:r>
                <a:rPr kumimoji="1" lang="en-US" altLang="ja-JP" sz="900" b="1" i="0" u="none" strike="noStrike" cap="none" normalizeH="0" baseline="0" dirty="0" smtClean="0">
                  <a:ln>
                    <a:noFill/>
                  </a:ln>
                  <a:solidFill>
                    <a:srgbClr val="0000CC"/>
                  </a:solidFill>
                  <a:effectLst/>
                  <a:latin typeface="Symbol" pitchFamily="18" charset="2"/>
                  <a:ea typeface="Times New Roman" pitchFamily="18" charset="0"/>
                  <a:cs typeface="Times New Roman" pitchFamily="18" charset="0"/>
                </a:rPr>
                <a:t>m</a:t>
              </a:r>
              <a:r>
                <a:rPr kumimoji="1" lang="en-US" altLang="ja-JP" sz="900" b="1" i="0" u="none" strike="noStrike" cap="none" normalizeH="0" baseline="0" dirty="0" smtClean="0">
                  <a:ln>
                    <a:noFill/>
                  </a:ln>
                  <a:solidFill>
                    <a:srgbClr val="0000CC"/>
                  </a:solidFill>
                  <a:effectLst/>
                  <a:latin typeface="Arial" pitchFamily="34" charset="0"/>
                  <a:ea typeface="Times New Roman" pitchFamily="18" charset="0"/>
                  <a:cs typeface="ＭＳ Ｐゴシック" pitchFamily="50" charset="-128"/>
                </a:rPr>
                <a:t>m</a:t>
              </a:r>
              <a:endParaRPr kumimoji="1" lang="en-US" altLang="ja-JP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pic>
          <p:nvPicPr>
            <p:cNvPr id="74" name="Picture 44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73" r="14731" b="12048"/>
            <a:stretch>
              <a:fillRect/>
            </a:stretch>
          </p:blipFill>
          <p:spPr bwMode="auto">
            <a:xfrm rot="10800000">
              <a:off x="2982546" y="2264868"/>
              <a:ext cx="1473927" cy="11524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" name="直線コネクタ 15"/>
            <p:cNvSpPr>
              <a:spLocks noChangeShapeType="1"/>
            </p:cNvSpPr>
            <p:nvPr/>
          </p:nvSpPr>
          <p:spPr bwMode="auto">
            <a:xfrm>
              <a:off x="3094628" y="3290382"/>
              <a:ext cx="328805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 b="1">
                <a:solidFill>
                  <a:srgbClr val="0000CC"/>
                </a:solidFill>
              </a:endParaRPr>
            </a:p>
          </p:txBody>
        </p:sp>
        <p:sp>
          <p:nvSpPr>
            <p:cNvPr id="77" name="テキスト ボックス 28"/>
            <p:cNvSpPr txBox="1">
              <a:spLocks noChangeArrowheads="1"/>
            </p:cNvSpPr>
            <p:nvPr/>
          </p:nvSpPr>
          <p:spPr bwMode="auto">
            <a:xfrm>
              <a:off x="2977810" y="3068716"/>
              <a:ext cx="57681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900" b="1" i="0" u="none" strike="noStrike" cap="none" normalizeH="0" baseline="0" smtClean="0">
                  <a:ln>
                    <a:noFill/>
                  </a:ln>
                  <a:solidFill>
                    <a:srgbClr val="0000CC"/>
                  </a:solidFill>
                  <a:effectLst/>
                  <a:latin typeface="Arial" pitchFamily="34" charset="0"/>
                  <a:ea typeface="Times New Roman" pitchFamily="18" charset="0"/>
                  <a:cs typeface="ＭＳ Ｐゴシック" pitchFamily="50" charset="-128"/>
                </a:rPr>
                <a:t>500</a:t>
              </a:r>
              <a:r>
                <a:rPr kumimoji="1" lang="en-US" altLang="ja-JP" sz="900" b="1" i="0" u="none" strike="noStrike" cap="none" normalizeH="0" baseline="0" smtClean="0">
                  <a:ln>
                    <a:noFill/>
                  </a:ln>
                  <a:solidFill>
                    <a:srgbClr val="0000CC"/>
                  </a:solidFill>
                  <a:effectLst/>
                  <a:latin typeface="Symbol" pitchFamily="18" charset="2"/>
                  <a:ea typeface="Times New Roman" pitchFamily="18" charset="0"/>
                  <a:cs typeface="Times New Roman" pitchFamily="18" charset="0"/>
                </a:rPr>
                <a:t>m</a:t>
              </a:r>
              <a:r>
                <a:rPr kumimoji="1" lang="en-US" altLang="ja-JP" sz="900" b="1" i="0" u="none" strike="noStrike" cap="none" normalizeH="0" baseline="0" smtClean="0">
                  <a:ln>
                    <a:noFill/>
                  </a:ln>
                  <a:solidFill>
                    <a:srgbClr val="0000CC"/>
                  </a:solidFill>
                  <a:effectLst/>
                  <a:latin typeface="Arial" pitchFamily="34" charset="0"/>
                  <a:ea typeface="Times New Roman" pitchFamily="18" charset="0"/>
                  <a:cs typeface="ＭＳ Ｐゴシック" pitchFamily="50" charset="-128"/>
                </a:rPr>
                <a:t>m</a:t>
              </a:r>
              <a:endParaRPr kumimoji="1" lang="en-US" altLang="ja-JP" sz="2000" b="1" i="0" u="none" strike="noStrike" cap="none" normalizeH="0" baseline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78" name="直線コネクタ 17"/>
            <p:cNvSpPr>
              <a:spLocks noChangeShapeType="1"/>
            </p:cNvSpPr>
            <p:nvPr/>
          </p:nvSpPr>
          <p:spPr bwMode="auto">
            <a:xfrm>
              <a:off x="3064691" y="2089582"/>
              <a:ext cx="328805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 b="1">
                <a:solidFill>
                  <a:srgbClr val="0000CC"/>
                </a:solidFill>
              </a:endParaRPr>
            </a:p>
          </p:txBody>
        </p:sp>
        <p:sp>
          <p:nvSpPr>
            <p:cNvPr id="79" name="テキスト ボックス 30"/>
            <p:cNvSpPr txBox="1">
              <a:spLocks noChangeArrowheads="1"/>
            </p:cNvSpPr>
            <p:nvPr/>
          </p:nvSpPr>
          <p:spPr bwMode="auto">
            <a:xfrm>
              <a:off x="2958584" y="1859143"/>
              <a:ext cx="57681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900" b="1" i="0" u="none" strike="noStrike" cap="none" normalizeH="0" baseline="0" smtClean="0">
                  <a:ln>
                    <a:noFill/>
                  </a:ln>
                  <a:solidFill>
                    <a:srgbClr val="0000CC"/>
                  </a:solidFill>
                  <a:effectLst/>
                  <a:latin typeface="Arial" pitchFamily="34" charset="0"/>
                  <a:ea typeface="Times New Roman" pitchFamily="18" charset="0"/>
                  <a:cs typeface="ＭＳ Ｐゴシック" pitchFamily="50" charset="-128"/>
                </a:rPr>
                <a:t>500</a:t>
              </a:r>
              <a:r>
                <a:rPr kumimoji="1" lang="en-US" altLang="ja-JP" sz="900" b="1" i="0" u="none" strike="noStrike" cap="none" normalizeH="0" baseline="0" smtClean="0">
                  <a:ln>
                    <a:noFill/>
                  </a:ln>
                  <a:solidFill>
                    <a:srgbClr val="0000CC"/>
                  </a:solidFill>
                  <a:effectLst/>
                  <a:latin typeface="Symbol" pitchFamily="18" charset="2"/>
                  <a:ea typeface="Times New Roman" pitchFamily="18" charset="0"/>
                  <a:cs typeface="Times New Roman" pitchFamily="18" charset="0"/>
                </a:rPr>
                <a:t>m</a:t>
              </a:r>
              <a:r>
                <a:rPr kumimoji="1" lang="en-US" altLang="ja-JP" sz="900" b="1" i="0" u="none" strike="noStrike" cap="none" normalizeH="0" baseline="0" smtClean="0">
                  <a:ln>
                    <a:noFill/>
                  </a:ln>
                  <a:solidFill>
                    <a:srgbClr val="0000CC"/>
                  </a:solidFill>
                  <a:effectLst/>
                  <a:latin typeface="Arial" pitchFamily="34" charset="0"/>
                  <a:ea typeface="Times New Roman" pitchFamily="18" charset="0"/>
                  <a:cs typeface="ＭＳ Ｐゴシック" pitchFamily="50" charset="-128"/>
                </a:rPr>
                <a:t>m</a:t>
              </a:r>
              <a:endParaRPr kumimoji="1" lang="en-US" altLang="ja-JP" sz="2000" b="1" i="0" u="none" strike="noStrike" cap="none" normalizeH="0" baseline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98" name="直線コネクタ 22"/>
            <p:cNvSpPr>
              <a:spLocks noChangeShapeType="1"/>
            </p:cNvSpPr>
            <p:nvPr/>
          </p:nvSpPr>
          <p:spPr bwMode="auto">
            <a:xfrm>
              <a:off x="323528" y="2060848"/>
              <a:ext cx="328792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 b="1">
                <a:solidFill>
                  <a:srgbClr val="0000CC"/>
                </a:solidFill>
              </a:endParaRPr>
            </a:p>
          </p:txBody>
        </p:sp>
      </p:grpSp>
    </p:spTree>
  </p:cSld>
  <p:clrMapOvr>
    <a:masterClrMapping/>
  </p:clrMapOvr>
  <p:transition advTm="37846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4755</TotalTime>
  <Words>79</Words>
  <Application>Microsoft Office PowerPoint</Application>
  <PresentationFormat>画面に合わせる (4:3)</PresentationFormat>
  <Paragraphs>22</Paragraphs>
  <Slides>2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3" baseType="lpstr">
      <vt:lpstr>Office テーマ</vt:lpstr>
      <vt:lpstr>Precipitation behavior of light element impurities in cast silicon 　　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harada</dc:creator>
  <cp:lastModifiedBy>tomura</cp:lastModifiedBy>
  <cp:revision>100</cp:revision>
  <dcterms:modified xsi:type="dcterms:W3CDTF">2014-06-11T05:29:56Z</dcterms:modified>
</cp:coreProperties>
</file>