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85" r:id="rId2"/>
  </p:sldIdLst>
  <p:sldSz cx="9144000" cy="6858000" type="screen4x3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7" autoAdjust="0"/>
    <p:restoredTop sz="93028" autoAdjust="0"/>
  </p:normalViewPr>
  <p:slideViewPr>
    <p:cSldViewPr snapToGrid="0">
      <p:cViewPr varScale="1">
        <p:scale>
          <a:sx n="107" d="100"/>
          <a:sy n="107" d="100"/>
        </p:scale>
        <p:origin x="1176" y="31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17EF6-6608-0F46-B00B-3AC71DBDFBB9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54FEF-C689-9B46-BEEC-3D4C32D81E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3125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51823" y="6438089"/>
            <a:ext cx="200025" cy="329565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pPr marL="3810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>
            <a:extLst>
              <a:ext uri="{FF2B5EF4-FFF2-40B4-BE49-F238E27FC236}">
                <a16:creationId xmlns:a16="http://schemas.microsoft.com/office/drawing/2014/main" id="{48E5D256-F604-CF19-114A-DAA2EB380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700" y="227838"/>
            <a:ext cx="9169400" cy="2997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800" b="0" i="0" u="heavy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2700" y="227838"/>
            <a:ext cx="9169400" cy="2997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800" b="0" i="0" u="heavy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51823" y="6438089"/>
            <a:ext cx="200025" cy="329565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pPr marL="3810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6C969F02-D29B-B235-209E-2EB16F7966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3800" y="6447329"/>
            <a:ext cx="1676400" cy="32956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pc="-5"/>
              <a:t>NIMS </a:t>
            </a:r>
            <a:r>
              <a:rPr lang="en-US" spc="-5"/>
              <a:t>RNFS</a:t>
            </a:r>
            <a:endParaRPr spc="-15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51823" y="6438089"/>
            <a:ext cx="200025" cy="329565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pPr marL="3810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51823" y="6438089"/>
            <a:ext cx="200025" cy="329565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pPr marL="3810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E59B9A6C-CD97-FB6D-0BA3-EA5E92849DA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581400" y="6425612"/>
            <a:ext cx="1828799" cy="32956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pc="-5"/>
              <a:t>NIMS </a:t>
            </a:r>
            <a:r>
              <a:rPr lang="en-US" spc="-5"/>
              <a:t>RNFS</a:t>
            </a:r>
            <a:endParaRPr spc="-15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0" y="518412"/>
            <a:ext cx="9144000" cy="45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18865446-6D51-20DA-32EA-684E1CBF2643}"/>
              </a:ext>
            </a:extLst>
          </p:cNvPr>
          <p:cNvSpPr/>
          <p:nvPr userDrawn="1"/>
        </p:nvSpPr>
        <p:spPr>
          <a:xfrm>
            <a:off x="69273" y="38020"/>
            <a:ext cx="580631" cy="4247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122C6207-730F-30B6-CE60-2B4C3F295008}"/>
              </a:ext>
            </a:extLst>
          </p:cNvPr>
          <p:cNvSpPr txBox="1">
            <a:spLocks/>
          </p:cNvSpPr>
          <p:nvPr userDrawn="1"/>
        </p:nvSpPr>
        <p:spPr>
          <a:xfrm>
            <a:off x="3930598" y="6573226"/>
            <a:ext cx="1270210" cy="247240"/>
          </a:xfrm>
          <a:prstGeom prst="rect">
            <a:avLst/>
          </a:prstGeom>
        </p:spPr>
        <p:txBody>
          <a:bodyPr lIns="0" tIns="0" rIns="0" bIns="0"/>
          <a:lstStyle>
            <a:defPPr>
              <a:defRPr lang="ja-JP"/>
            </a:defPPr>
            <a:lvl1pPr marL="0" algn="l" defTabSz="914400" rtl="0" eaLnBrk="1" latinLnBrk="0" hangingPunct="1">
              <a:defRPr kumimoji="1" sz="2400" b="1" i="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290"/>
              </a:spcBef>
            </a:pPr>
            <a:r>
              <a:rPr lang="en" sz="1800" spc="-5"/>
              <a:t>NIMS RNFS</a:t>
            </a:r>
            <a:endParaRPr lang="en" sz="1800" spc="-15"/>
          </a:p>
        </p:txBody>
      </p:sp>
      <p:sp>
        <p:nvSpPr>
          <p:cNvPr id="6" name="bk object 17">
            <a:extLst>
              <a:ext uri="{FF2B5EF4-FFF2-40B4-BE49-F238E27FC236}">
                <a16:creationId xmlns:a16="http://schemas.microsoft.com/office/drawing/2014/main" id="{C997CE77-04B7-4F04-9925-B617E5952742}"/>
              </a:ext>
            </a:extLst>
          </p:cNvPr>
          <p:cNvSpPr/>
          <p:nvPr userDrawn="1"/>
        </p:nvSpPr>
        <p:spPr>
          <a:xfrm>
            <a:off x="-6297" y="6527506"/>
            <a:ext cx="9144000" cy="45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498E2-1210-C1DC-E4A1-12E1A6424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0315"/>
            <a:ext cx="9144000" cy="276999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ja-JP" altLang="en-US" u="none">
                <a:latin typeface="+mj-ea"/>
                <a:ea typeface="+mj-ea"/>
              </a:rPr>
              <a:t>磁気特性測定システム </a:t>
            </a:r>
            <a:r>
              <a:rPr kumimoji="1" lang="en" altLang="ja-JP" u="none" dirty="0">
                <a:latin typeface="+mj-ea"/>
                <a:ea typeface="+mj-ea"/>
              </a:rPr>
              <a:t>MPMS3</a:t>
            </a:r>
            <a:endParaRPr kumimoji="1" lang="ja-JP" altLang="en-US" u="none">
              <a:latin typeface="+mj-ea"/>
              <a:ea typeface="+mj-ea"/>
            </a:endParaRPr>
          </a:p>
        </p:txBody>
      </p:sp>
      <p:sp>
        <p:nvSpPr>
          <p:cNvPr id="6" name="テキスト プレースホルダー 2">
            <a:extLst>
              <a:ext uri="{FF2B5EF4-FFF2-40B4-BE49-F238E27FC236}">
                <a16:creationId xmlns:a16="http://schemas.microsoft.com/office/drawing/2014/main" id="{B88B90CD-8840-492F-1AF0-0144CFD89BE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5667" y="821205"/>
            <a:ext cx="5647266" cy="181921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88900">
              <a:lnSpc>
                <a:spcPts val="1800"/>
              </a:lnSpc>
            </a:pPr>
            <a:r>
              <a:rPr kumimoji="1" lang="ja-JP" altLang="en-US" sz="1400">
                <a:latin typeface="+mj-ea"/>
                <a:ea typeface="+mj-ea"/>
              </a:rPr>
              <a:t>主なスペック</a:t>
            </a:r>
            <a:endParaRPr kumimoji="1" lang="en-US" altLang="ja-JP" sz="1400" dirty="0">
              <a:latin typeface="+mj-ea"/>
              <a:ea typeface="+mj-ea"/>
            </a:endParaRPr>
          </a:p>
          <a:p>
            <a:pPr marL="88900">
              <a:lnSpc>
                <a:spcPts val="1800"/>
              </a:lnSpc>
            </a:pPr>
            <a:r>
              <a:rPr kumimoji="1" lang="en-US" altLang="ja-JP" sz="1400" dirty="0">
                <a:latin typeface="+mj-ea"/>
                <a:ea typeface="+mj-ea"/>
              </a:rPr>
              <a:t>①</a:t>
            </a:r>
            <a:r>
              <a:rPr kumimoji="1" lang="ja-JP" altLang="en-US" sz="1400">
                <a:latin typeface="+mj-ea"/>
                <a:ea typeface="+mj-ea"/>
              </a:rPr>
              <a:t>広い測定</a:t>
            </a:r>
            <a:r>
              <a:rPr kumimoji="1" lang="ja-JP" altLang="en-US" sz="1400">
                <a:solidFill>
                  <a:schemeClr val="tx1"/>
                </a:solidFill>
                <a:latin typeface="+mj-ea"/>
                <a:ea typeface="+mj-ea"/>
              </a:rPr>
              <a:t>温度範囲</a:t>
            </a:r>
            <a:r>
              <a:rPr kumimoji="1" lang="en-US" altLang="ja-JP" sz="1400" dirty="0">
                <a:solidFill>
                  <a:schemeClr val="tx1"/>
                </a:solidFill>
                <a:latin typeface="+mj-ea"/>
                <a:ea typeface="+mj-ea"/>
              </a:rPr>
              <a:t> 1.8 K </a:t>
            </a:r>
            <a:r>
              <a:rPr kumimoji="1" lang="ja-JP" altLang="en-US" sz="1400">
                <a:solidFill>
                  <a:schemeClr val="tx1"/>
                </a:solidFill>
                <a:latin typeface="+mj-ea"/>
                <a:ea typeface="+mj-ea"/>
              </a:rPr>
              <a:t>～ </a:t>
            </a:r>
            <a:r>
              <a:rPr kumimoji="1" lang="en-US" altLang="ja-JP" sz="1400" dirty="0">
                <a:solidFill>
                  <a:schemeClr val="tx1"/>
                </a:solidFill>
                <a:latin typeface="+mj-ea"/>
                <a:ea typeface="+mj-ea"/>
              </a:rPr>
              <a:t>400 K</a:t>
            </a:r>
            <a:r>
              <a:rPr kumimoji="1" lang="ja-JP" altLang="en-US" sz="1400">
                <a:solidFill>
                  <a:schemeClr val="tx1"/>
                </a:solidFill>
                <a:latin typeface="+mj-ea"/>
                <a:ea typeface="+mj-ea"/>
              </a:rPr>
              <a:t>（磁場範囲</a:t>
            </a:r>
            <a:r>
              <a:rPr kumimoji="1" lang="en-US" altLang="ja-JP" sz="1400" dirty="0">
                <a:solidFill>
                  <a:schemeClr val="tx1"/>
                </a:solidFill>
                <a:latin typeface="+mj-ea"/>
                <a:ea typeface="+mj-ea"/>
              </a:rPr>
              <a:t> ± 7 T</a:t>
            </a:r>
            <a:r>
              <a:rPr kumimoji="1" lang="ja-JP" altLang="en-US" sz="1400">
                <a:solidFill>
                  <a:schemeClr val="tx1"/>
                </a:solidFill>
                <a:latin typeface="+mj-ea"/>
                <a:ea typeface="+mj-ea"/>
              </a:rPr>
              <a:t>）</a:t>
            </a:r>
            <a:endParaRPr kumimoji="1" lang="en-US" altLang="ja-JP" sz="14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88900">
              <a:lnSpc>
                <a:spcPts val="1800"/>
              </a:lnSpc>
            </a:pPr>
            <a:r>
              <a:rPr kumimoji="1" lang="en-US" altLang="ja-JP" sz="1400" dirty="0">
                <a:solidFill>
                  <a:schemeClr val="tx1"/>
                </a:solidFill>
                <a:latin typeface="+mj-ea"/>
                <a:ea typeface="+mj-ea"/>
              </a:rPr>
              <a:t>②</a:t>
            </a:r>
            <a:r>
              <a:rPr kumimoji="1" lang="ja-JP" altLang="en-US" sz="1400">
                <a:solidFill>
                  <a:schemeClr val="tx1"/>
                </a:solidFill>
                <a:latin typeface="+mj-ea"/>
                <a:ea typeface="+mj-ea"/>
              </a:rPr>
              <a:t>超高感度：</a:t>
            </a:r>
            <a:r>
              <a:rPr kumimoji="1" lang="en-US" altLang="ja-JP" sz="1400" dirty="0">
                <a:solidFill>
                  <a:schemeClr val="tx1"/>
                </a:solidFill>
                <a:latin typeface="+mj-ea"/>
                <a:ea typeface="+mj-ea"/>
              </a:rPr>
              <a:t>VSM</a:t>
            </a:r>
            <a:r>
              <a:rPr kumimoji="1" lang="ja-JP" altLang="en-US" sz="1400">
                <a:solidFill>
                  <a:schemeClr val="tx1"/>
                </a:solidFill>
                <a:latin typeface="+mj-ea"/>
                <a:ea typeface="+mj-ea"/>
              </a:rPr>
              <a:t>モード　</a:t>
            </a:r>
            <a:r>
              <a:rPr kumimoji="1" lang="en-US" altLang="ja-JP" sz="1400" dirty="0">
                <a:solidFill>
                  <a:schemeClr val="tx1"/>
                </a:solidFill>
                <a:latin typeface="+mj-ea"/>
                <a:ea typeface="+mj-ea"/>
              </a:rPr>
              <a:t>8×10-8 emu</a:t>
            </a:r>
            <a:r>
              <a:rPr kumimoji="1" lang="ja-JP" altLang="en-US" sz="1400">
                <a:solidFill>
                  <a:schemeClr val="tx1"/>
                </a:solidFill>
                <a:latin typeface="+mj-ea"/>
                <a:ea typeface="+mj-ea"/>
              </a:rPr>
              <a:t>、</a:t>
            </a:r>
            <a:r>
              <a:rPr kumimoji="1" lang="en-US" altLang="ja-JP" sz="1400" dirty="0">
                <a:solidFill>
                  <a:schemeClr val="tx1"/>
                </a:solidFill>
                <a:latin typeface="+mj-ea"/>
                <a:ea typeface="+mj-ea"/>
              </a:rPr>
              <a:t>DC</a:t>
            </a:r>
            <a:r>
              <a:rPr kumimoji="1" lang="ja-JP" altLang="en-US" sz="1400">
                <a:solidFill>
                  <a:schemeClr val="tx1"/>
                </a:solidFill>
                <a:latin typeface="+mj-ea"/>
                <a:ea typeface="+mj-ea"/>
              </a:rPr>
              <a:t>モード　</a:t>
            </a:r>
            <a:r>
              <a:rPr kumimoji="1" lang="en-US" altLang="ja-JP" sz="1400" dirty="0">
                <a:solidFill>
                  <a:schemeClr val="tx1"/>
                </a:solidFill>
                <a:latin typeface="+mj-ea"/>
                <a:ea typeface="+mj-ea"/>
              </a:rPr>
              <a:t>6×10-7emu</a:t>
            </a:r>
          </a:p>
          <a:p>
            <a:pPr marL="88900">
              <a:lnSpc>
                <a:spcPts val="1800"/>
              </a:lnSpc>
            </a:pPr>
            <a:r>
              <a:rPr kumimoji="1" lang="en-US" altLang="ja-JP" sz="1400" dirty="0">
                <a:solidFill>
                  <a:schemeClr val="tx1"/>
                </a:solidFill>
                <a:latin typeface="+mj-ea"/>
                <a:ea typeface="+mj-ea"/>
              </a:rPr>
              <a:t>③</a:t>
            </a:r>
            <a:r>
              <a:rPr kumimoji="1" lang="ja-JP" altLang="en-US" sz="1400">
                <a:solidFill>
                  <a:schemeClr val="tx1"/>
                </a:solidFill>
                <a:latin typeface="+mj-ea"/>
                <a:ea typeface="+mj-ea"/>
              </a:rPr>
              <a:t>プログラムにより</a:t>
            </a:r>
            <a:r>
              <a:rPr kumimoji="1" lang="en-US" altLang="ja-JP" sz="1400" dirty="0">
                <a:solidFill>
                  <a:schemeClr val="tx1"/>
                </a:solidFill>
                <a:latin typeface="+mj-ea"/>
                <a:ea typeface="+mj-ea"/>
              </a:rPr>
              <a:t>24</a:t>
            </a:r>
            <a:r>
              <a:rPr kumimoji="1" lang="ja-JP" altLang="en-US" sz="1400">
                <a:solidFill>
                  <a:schemeClr val="tx1"/>
                </a:solidFill>
                <a:latin typeface="+mj-ea"/>
                <a:ea typeface="+mj-ea"/>
              </a:rPr>
              <a:t>時間以上（数日間）の連続測定可能</a:t>
            </a:r>
            <a:endParaRPr kumimoji="1" lang="en-US" altLang="ja-JP" sz="14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88900">
              <a:lnSpc>
                <a:spcPts val="1800"/>
              </a:lnSpc>
            </a:pPr>
            <a:r>
              <a:rPr kumimoji="1" lang="en-US" altLang="ja-JP" sz="1400" dirty="0">
                <a:solidFill>
                  <a:schemeClr val="tx1"/>
                </a:solidFill>
                <a:latin typeface="+mj-ea"/>
                <a:ea typeface="+mj-ea"/>
              </a:rPr>
              <a:t>④</a:t>
            </a:r>
            <a:r>
              <a:rPr kumimoji="1" lang="ja-JP" altLang="en-US" sz="1400">
                <a:solidFill>
                  <a:schemeClr val="tx1"/>
                </a:solidFill>
                <a:latin typeface="+mj-ea"/>
                <a:ea typeface="+mj-ea"/>
              </a:rPr>
              <a:t>交流磁化率、超低磁場の測定可能</a:t>
            </a:r>
            <a:endParaRPr kumimoji="1" lang="en-US" altLang="ja-JP" sz="14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88900">
              <a:lnSpc>
                <a:spcPts val="1800"/>
              </a:lnSpc>
            </a:pPr>
            <a:r>
              <a:rPr kumimoji="1" lang="ja-JP" altLang="en-US" sz="1400">
                <a:latin typeface="+mj-ea"/>
                <a:ea typeface="+mj-ea"/>
              </a:rPr>
              <a:t>キーワード：</a:t>
            </a:r>
            <a:r>
              <a:rPr kumimoji="1" lang="en-US" altLang="ja-JP" sz="1400" dirty="0">
                <a:latin typeface="+mj-ea"/>
                <a:ea typeface="+mj-ea"/>
              </a:rPr>
              <a:t>SQUID</a:t>
            </a:r>
            <a:r>
              <a:rPr kumimoji="1" lang="ja-JP" altLang="en-US" sz="1400">
                <a:latin typeface="+mj-ea"/>
                <a:ea typeface="+mj-ea"/>
              </a:rPr>
              <a:t>、</a:t>
            </a:r>
            <a:r>
              <a:rPr kumimoji="1" lang="en-US" altLang="ja-JP" sz="1400" dirty="0">
                <a:latin typeface="+mj-ea"/>
                <a:ea typeface="+mj-ea"/>
              </a:rPr>
              <a:t>MPMS3</a:t>
            </a:r>
            <a:r>
              <a:rPr kumimoji="1" lang="ja-JP" altLang="en-US" sz="1400">
                <a:latin typeface="+mj-ea"/>
                <a:ea typeface="+mj-ea"/>
              </a:rPr>
              <a:t>、</a:t>
            </a:r>
            <a:r>
              <a:rPr kumimoji="1" lang="en-US" altLang="ja-JP" sz="1400" dirty="0">
                <a:latin typeface="+mj-ea"/>
                <a:ea typeface="+mj-ea"/>
              </a:rPr>
              <a:t>VSM</a:t>
            </a:r>
          </a:p>
          <a:p>
            <a:pPr marL="88900">
              <a:lnSpc>
                <a:spcPts val="1800"/>
              </a:lnSpc>
            </a:pPr>
            <a:r>
              <a:rPr kumimoji="1" lang="ja-JP" altLang="en-US" sz="1400">
                <a:latin typeface="+mj-ea"/>
                <a:ea typeface="+mj-ea"/>
              </a:rPr>
              <a:t>関連情報：</a:t>
            </a:r>
            <a:r>
              <a:rPr kumimoji="1" lang="en" altLang="ja-JP" sz="1400" dirty="0">
                <a:latin typeface="+mj-ea"/>
                <a:ea typeface="+mj-ea"/>
              </a:rPr>
              <a:t>https://</a:t>
            </a:r>
            <a:r>
              <a:rPr kumimoji="1" lang="en" altLang="ja-JP" sz="1400" dirty="0" err="1">
                <a:latin typeface="+mj-ea"/>
                <a:ea typeface="+mj-ea"/>
              </a:rPr>
              <a:t>www.qd-japan.com</a:t>
            </a:r>
            <a:r>
              <a:rPr kumimoji="1" lang="en" altLang="ja-JP" sz="1400" dirty="0">
                <a:latin typeface="+mj-ea"/>
                <a:ea typeface="+mj-ea"/>
              </a:rPr>
              <a:t>/products/mpms3/</a:t>
            </a:r>
            <a:endParaRPr kumimoji="1" lang="en-US" altLang="ja-JP" sz="1400" dirty="0">
              <a:latin typeface="+mj-ea"/>
              <a:ea typeface="+mj-ea"/>
            </a:endParaRPr>
          </a:p>
          <a:p>
            <a:pPr marL="88900">
              <a:lnSpc>
                <a:spcPts val="1800"/>
              </a:lnSpc>
            </a:pPr>
            <a:r>
              <a:rPr kumimoji="1" lang="ja-JP" altLang="en-US" sz="1400">
                <a:latin typeface="+mj-ea"/>
                <a:ea typeface="+mj-ea"/>
              </a:rPr>
              <a:t>担当：強磁場計測ユニット　二森茂樹（</a:t>
            </a:r>
            <a:r>
              <a:rPr kumimoji="1" lang="en-US" altLang="ja-JP" sz="1400" dirty="0">
                <a:latin typeface="+mj-ea"/>
                <a:ea typeface="+mj-ea"/>
              </a:rPr>
              <a:t>5528</a:t>
            </a:r>
            <a:r>
              <a:rPr kumimoji="1" lang="ja-JP" altLang="en-US" sz="1400">
                <a:latin typeface="+mj-ea"/>
                <a:ea typeface="+mj-ea"/>
              </a:rPr>
              <a:t>）</a:t>
            </a:r>
            <a:endParaRPr kumimoji="1" lang="en-US" altLang="ja-JP" sz="1400" dirty="0">
              <a:latin typeface="+mj-ea"/>
              <a:ea typeface="+mj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31F9C3E-CC91-8471-9C06-BB6AD5659F50}"/>
              </a:ext>
            </a:extLst>
          </p:cNvPr>
          <p:cNvSpPr txBox="1"/>
          <p:nvPr/>
        </p:nvSpPr>
        <p:spPr>
          <a:xfrm>
            <a:off x="455490" y="2783755"/>
            <a:ext cx="6388161" cy="95410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3464" indent="-283464" algn="l" rtl="0" eaLnBrk="1" latinLnBrk="0" hangingPunct="1">
              <a:buNone/>
            </a:pPr>
            <a:r>
              <a:rPr lang="ja-JP" altLang="en-US" sz="14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支援技術と成果の概要</a:t>
            </a:r>
          </a:p>
          <a:p>
            <a:pPr marL="283464" indent="-283464" algn="l" rtl="0" eaLnBrk="1" latinLnBrk="0" hangingPunct="1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AI</a:t>
            </a:r>
            <a:r>
              <a:rPr lang="ja-JP" altLang="en-US" sz="14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解析に最適な高精度マテリアルデータを提供しています</a:t>
            </a:r>
          </a:p>
          <a:p>
            <a:pPr marL="283464" indent="-283464" algn="l" rtl="0" eaLnBrk="1" latinLnBrk="0" hangingPunct="1"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カーボンニュートラル重点プロジェクトや</a:t>
            </a:r>
            <a:r>
              <a:rPr lang="en-US" altLang="ja-JP" sz="14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JST</a:t>
            </a:r>
            <a:r>
              <a:rPr lang="ja-JP" altLang="en-US" sz="14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未来水素プロジェクトなど、大規模プロジェクトでの活用されています</a:t>
            </a:r>
            <a:endParaRPr lang="ja-JP" altLang="en-US" sz="1400" dirty="0">
              <a:latin typeface="+mj-ea"/>
              <a:ea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0B482AF-D71B-DCDD-44FC-8C9460A01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929" y="771979"/>
            <a:ext cx="2558216" cy="228534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30C28B7-A7E4-9770-383E-EF79CAE53D2E}"/>
              </a:ext>
            </a:extLst>
          </p:cNvPr>
          <p:cNvSpPr txBox="1"/>
          <p:nvPr/>
        </p:nvSpPr>
        <p:spPr>
          <a:xfrm>
            <a:off x="774207" y="191428"/>
            <a:ext cx="501316" cy="2616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050"/>
              <a:t>Cat.2</a:t>
            </a:r>
            <a:endParaRPr kumimoji="1" lang="ja-JP" altLang="en-US" sz="105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8998EF9-84B0-47C0-CA86-9BFCF3683AF3}"/>
              </a:ext>
            </a:extLst>
          </p:cNvPr>
          <p:cNvSpPr txBox="1"/>
          <p:nvPr/>
        </p:nvSpPr>
        <p:spPr>
          <a:xfrm>
            <a:off x="8241814" y="87868"/>
            <a:ext cx="64633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>
                <a:latin typeface="+mj-ea"/>
                <a:ea typeface="+mj-ea"/>
              </a:rPr>
              <a:t>装置</a:t>
            </a:r>
            <a:endParaRPr kumimoji="1" lang="ja-JP" altLang="en-US">
              <a:latin typeface="+mj-ea"/>
              <a:ea typeface="+mj-ea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2E6D963-AD93-66CB-9E60-8352932EF3E1}"/>
              </a:ext>
            </a:extLst>
          </p:cNvPr>
          <p:cNvSpPr txBox="1"/>
          <p:nvPr/>
        </p:nvSpPr>
        <p:spPr>
          <a:xfrm>
            <a:off x="5396849" y="3881196"/>
            <a:ext cx="349129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400" dirty="0"/>
              <a:t>例）　</a:t>
            </a:r>
            <a:r>
              <a:rPr kumimoji="1" lang="en-US" altLang="ja-JP" sz="1400" dirty="0">
                <a:latin typeface="+mn-ea"/>
              </a:rPr>
              <a:t>NIMS</a:t>
            </a:r>
            <a:r>
              <a:rPr kumimoji="1" lang="ja-JP" altLang="en-US" sz="1400" dirty="0">
                <a:latin typeface="+mn-ea"/>
              </a:rPr>
              <a:t>で</a:t>
            </a:r>
            <a:r>
              <a:rPr lang="ja-JP" altLang="en-US" sz="1400" dirty="0">
                <a:latin typeface="+mn-ea"/>
              </a:rPr>
              <a:t>作製した水素液化用</a:t>
            </a:r>
            <a:r>
              <a:rPr kumimoji="1" lang="ja-JP" altLang="en-US" sz="1400" dirty="0">
                <a:latin typeface="+mn-ea"/>
              </a:rPr>
              <a:t>磁気冷凍材料</a:t>
            </a:r>
            <a:r>
              <a:rPr lang="ja-JP" altLang="en-US" sz="1400" dirty="0">
                <a:latin typeface="+mn-ea"/>
              </a:rPr>
              <a:t>ラーベス相</a:t>
            </a:r>
            <a:r>
              <a:rPr lang="en-US" altLang="ja-JP" sz="1400" dirty="0">
                <a:latin typeface="+mn-ea"/>
              </a:rPr>
              <a:t>HoAl</a:t>
            </a:r>
            <a:r>
              <a:rPr lang="en-US" altLang="ja-JP" sz="1400" baseline="-25000" dirty="0">
                <a:latin typeface="+mn-ea"/>
              </a:rPr>
              <a:t>2</a:t>
            </a:r>
            <a:r>
              <a:rPr lang="ja-JP" altLang="en-US" sz="1400" dirty="0">
                <a:latin typeface="+mn-ea"/>
              </a:rPr>
              <a:t>単結晶の基礎物性測定に使用した結果</a:t>
            </a:r>
            <a:endParaRPr lang="en-US" altLang="ja-JP" sz="1400" dirty="0">
              <a:latin typeface="+mn-ea"/>
            </a:endParaRPr>
          </a:p>
          <a:p>
            <a:endParaRPr lang="en-US" altLang="ja-JP" sz="1400" dirty="0">
              <a:latin typeface="+mn-ea"/>
            </a:endParaRPr>
          </a:p>
          <a:p>
            <a:r>
              <a:rPr lang="en-US" altLang="ja-JP" sz="1400" dirty="0">
                <a:latin typeface="+mn-ea"/>
              </a:rPr>
              <a:t>“Single-Crystal Growth of a Cubic Laves-Phase Ferromagnet HoAl</a:t>
            </a:r>
            <a:r>
              <a:rPr lang="en-US" altLang="ja-JP" sz="1400" baseline="-25000" dirty="0">
                <a:latin typeface="+mn-ea"/>
              </a:rPr>
              <a:t>2 </a:t>
            </a:r>
            <a:r>
              <a:rPr lang="en-US" altLang="ja-JP" sz="1400" dirty="0">
                <a:latin typeface="+mn-ea"/>
              </a:rPr>
              <a:t>by a Laser Floating-Zone Method”</a:t>
            </a:r>
          </a:p>
          <a:p>
            <a:r>
              <a:rPr lang="en-US" altLang="ja-JP" sz="1400" dirty="0">
                <a:latin typeface="+mn-ea"/>
              </a:rPr>
              <a:t>N. </a:t>
            </a:r>
            <a:r>
              <a:rPr lang="en-US" altLang="ja-JP" sz="1400" dirty="0" err="1">
                <a:latin typeface="+mn-ea"/>
              </a:rPr>
              <a:t>Kikugawa</a:t>
            </a:r>
            <a:r>
              <a:rPr lang="en-US" altLang="ja-JP" sz="1400" dirty="0">
                <a:latin typeface="+mn-ea"/>
              </a:rPr>
              <a:t>, T. Kato, M. Hayashi, and H. Yamaguchi</a:t>
            </a:r>
          </a:p>
          <a:p>
            <a:r>
              <a:rPr lang="en-US" altLang="ja-JP" sz="1400" dirty="0">
                <a:latin typeface="+mn-ea"/>
              </a:rPr>
              <a:t>Crystals </a:t>
            </a:r>
            <a:r>
              <a:rPr lang="en-US" altLang="ja-JP" sz="1400" b="1" dirty="0">
                <a:latin typeface="+mn-ea"/>
              </a:rPr>
              <a:t>13</a:t>
            </a:r>
            <a:r>
              <a:rPr lang="en-US" altLang="ja-JP" sz="1400" dirty="0">
                <a:latin typeface="+mn-ea"/>
              </a:rPr>
              <a:t>, 760 (2023). DOI: 10.3390/cryst13050760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B8C6262-93D6-6306-3190-D97320127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55" y="3881196"/>
            <a:ext cx="2626779" cy="246636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F860430-F441-DDC1-FC83-A1556F413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071" y="3881196"/>
            <a:ext cx="2626778" cy="246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54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</TotalTime>
  <Words>197</Words>
  <Application>Microsoft Office PowerPoint</Application>
  <PresentationFormat>画面に合わせる (4:3)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游ゴシック</vt:lpstr>
      <vt:lpstr>Arial</vt:lpstr>
      <vt:lpstr>Georgia</vt:lpstr>
      <vt:lpstr>Segoe UI</vt:lpstr>
      <vt:lpstr>Office Theme</vt:lpstr>
      <vt:lpstr>磁気特性測定システム MPMS3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Hewlett-Packard Company</dc:creator>
  <cp:lastModifiedBy>NIMORI Shigeki</cp:lastModifiedBy>
  <cp:revision>32</cp:revision>
  <dcterms:created xsi:type="dcterms:W3CDTF">2024-06-19T04:44:55Z</dcterms:created>
  <dcterms:modified xsi:type="dcterms:W3CDTF">2025-12-17T04:50:28Z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2023-11-01T00:00:00Z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2024-06-19T00:00:00Z</vt:filetime>
  </property>
</Properties>
</file>