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6" r:id="rId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41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790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307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19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981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567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279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855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581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80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948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4FC3-E715-4FC8-932A-86E742D682B3}" type="datetimeFigureOut">
              <a:rPr kumimoji="1" lang="ja-JP" altLang="en-US" smtClean="0"/>
              <a:t>2017/3/1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AC48-07CE-4AD3-96FB-98FFB858B80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80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"/>
            <a:ext cx="9910187" cy="6847714"/>
          </a:xfrm>
          <a:prstGeom prst="rect">
            <a:avLst/>
          </a:prstGeom>
        </p:spPr>
      </p:pic>
      <p:sp>
        <p:nvSpPr>
          <p:cNvPr id="57" name="Rectangle 2"/>
          <p:cNvSpPr/>
          <p:nvPr/>
        </p:nvSpPr>
        <p:spPr>
          <a:xfrm>
            <a:off x="412416" y="0"/>
            <a:ext cx="4076700" cy="68484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4" name="Text Box 9"/>
          <p:cNvSpPr txBox="1"/>
          <p:nvPr/>
        </p:nvSpPr>
        <p:spPr>
          <a:xfrm>
            <a:off x="4952999" y="1419904"/>
            <a:ext cx="4953001" cy="1485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b="1" kern="1200" dirty="0">
                <a:solidFill>
                  <a:srgbClr val="0000C5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May 14 (Sun) - 19 (Fri) 2017 </a:t>
            </a:r>
            <a:endParaRPr lang="ja-JP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b="1" kern="1200" dirty="0">
                <a:solidFill>
                  <a:srgbClr val="0000C5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JAL Okuma Resort</a:t>
            </a:r>
            <a:endParaRPr lang="ja-JP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b="1" kern="1200" dirty="0">
                <a:solidFill>
                  <a:srgbClr val="0000C5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Okinawa, Japan</a:t>
            </a:r>
            <a:endParaRPr lang="ja-JP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テキスト ボックス 5"/>
          <p:cNvSpPr txBox="1"/>
          <p:nvPr/>
        </p:nvSpPr>
        <p:spPr>
          <a:xfrm>
            <a:off x="4953000" y="84564"/>
            <a:ext cx="4953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6600" b="1" kern="1200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00C3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  <a:reflection blurRad="12700" stA="28000" endPos="45000" dist="1003" dir="5400000" sy="-100000" algn="bl"/>
                </a:effectLst>
                <a:ea typeface="Times New Roman" panose="02020603050405020304" pitchFamily="18" charset="0"/>
              </a:rPr>
              <a:t>EDGE 2017</a:t>
            </a:r>
            <a:endParaRPr lang="ja-JP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1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00C3"/>
                </a:solidFill>
                <a:effectLst>
                  <a:reflection blurRad="12700" stA="28000" endPos="45000" dist="1003" dir="5400000" sy="-100000" algn="bl"/>
                </a:effectLst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4953000" y="4407892"/>
            <a:ext cx="4953000" cy="24501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GB" sz="2000" b="1" kern="1200" dirty="0">
                <a:solidFill>
                  <a:srgbClr val="0000C5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"</a:t>
            </a:r>
            <a:r>
              <a:rPr lang="fr-FR" sz="2000" b="1" kern="1200" dirty="0">
                <a:solidFill>
                  <a:srgbClr val="0000C5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Enhanced Data Generated by Electrons</a:t>
            </a:r>
            <a:r>
              <a:rPr lang="en-GB" sz="2000" b="1" kern="1200" dirty="0">
                <a:solidFill>
                  <a:srgbClr val="0000C5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"</a:t>
            </a:r>
            <a:endParaRPr lang="ja-JP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fr-FR" sz="2000" b="1" kern="1200" dirty="0">
                <a:solidFill>
                  <a:srgbClr val="0000C5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8th International Workshop on Electron Energy-Loss Spectroscopy (EELS) and Related Techniques</a:t>
            </a:r>
            <a:endParaRPr lang="ja-JP" sz="12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b="1" kern="1200" dirty="0">
                <a:solidFill>
                  <a:srgbClr val="008000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http://www.nims.go.jp/EDGE2017/</a:t>
            </a:r>
            <a:endParaRPr lang="ja-JP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21185" y="782122"/>
            <a:ext cx="345916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ea typeface="Arial Unicode MS" panose="020B0604020202020204" pitchFamily="50" charset="-128"/>
                <a:cs typeface="Arial" panose="020B0604020202020204" pitchFamily="34" charset="0"/>
              </a:rPr>
              <a:t>Important dates: </a:t>
            </a:r>
          </a:p>
          <a:p>
            <a:r>
              <a:rPr lang="ja-JP" altLang="en-US" sz="1400" dirty="0">
                <a:ea typeface="Arial Unicode MS" panose="020B0604020202020204" pitchFamily="50" charset="-128"/>
                <a:cs typeface="Arial" panose="020B0604020202020204" pitchFamily="34" charset="0"/>
              </a:rPr>
              <a:t>Abstracts due: </a:t>
            </a:r>
            <a:r>
              <a:rPr lang="en-US" altLang="ja-JP" sz="1400" b="1">
                <a:solidFill>
                  <a:srgbClr val="FF0000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January </a:t>
            </a:r>
            <a:r>
              <a:rPr lang="en-US" altLang="ja-JP" sz="1400" b="1" strike="dblStrike" smtClean="0">
                <a:solidFill>
                  <a:srgbClr val="FF0000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22</a:t>
            </a:r>
            <a:r>
              <a:rPr lang="en-US" altLang="ja-JP" sz="1400" b="1" smtClean="0">
                <a:solidFill>
                  <a:srgbClr val="FF0000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31</a:t>
            </a:r>
            <a:r>
              <a:rPr lang="ja-JP" altLang="en-US" sz="1400" b="1" smtClean="0">
                <a:solidFill>
                  <a:srgbClr val="FF0000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,</a:t>
            </a:r>
            <a:r>
              <a:rPr lang="ja-JP" altLang="en-US" sz="1400" b="1" dirty="0" smtClean="0">
                <a:solidFill>
                  <a:srgbClr val="FF0000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1400" b="1" dirty="0">
                <a:solidFill>
                  <a:srgbClr val="FF0000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2017</a:t>
            </a:r>
          </a:p>
          <a:p>
            <a:r>
              <a:rPr lang="ja-JP" altLang="en-US" sz="1400" dirty="0">
                <a:ea typeface="Arial Unicode MS" panose="020B0604020202020204" pitchFamily="50" charset="-128"/>
                <a:cs typeface="Arial" panose="020B0604020202020204" pitchFamily="34" charset="0"/>
              </a:rPr>
              <a:t>Notification of acceptance: </a:t>
            </a:r>
            <a:r>
              <a:rPr lang="en-US" altLang="ja-JP" sz="1400" dirty="0">
                <a:ea typeface="Arial Unicode MS" panose="020B0604020202020204" pitchFamily="50" charset="-128"/>
                <a:cs typeface="Arial" panose="020B0604020202020204" pitchFamily="34" charset="0"/>
              </a:rPr>
              <a:t>February</a:t>
            </a:r>
            <a:r>
              <a:rPr lang="ja-JP" altLang="en-US" sz="1400" dirty="0">
                <a:ea typeface="Arial Unicode MS" panose="020B0604020202020204" pitchFamily="50" charset="-128"/>
                <a:cs typeface="Arial" panose="020B0604020202020204" pitchFamily="34" charset="0"/>
              </a:rPr>
              <a:t>, 2017 </a:t>
            </a:r>
          </a:p>
          <a:p>
            <a:r>
              <a:rPr lang="ja-JP" altLang="en-US" sz="1400" dirty="0">
                <a:ea typeface="Arial Unicode MS" panose="020B0604020202020204" pitchFamily="50" charset="-128"/>
                <a:cs typeface="Arial" panose="020B0604020202020204" pitchFamily="34" charset="0"/>
              </a:rPr>
              <a:t>Registration deadline: </a:t>
            </a:r>
            <a:r>
              <a:rPr lang="ja-JP" altLang="en-US" sz="1400" b="1" dirty="0">
                <a:solidFill>
                  <a:srgbClr val="FF0000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March 1</a:t>
            </a:r>
            <a:r>
              <a:rPr lang="en-US" altLang="ja-JP" sz="1400" b="1" dirty="0">
                <a:solidFill>
                  <a:srgbClr val="FF0000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5</a:t>
            </a:r>
            <a:r>
              <a:rPr lang="ja-JP" altLang="en-US" sz="1400" b="1" dirty="0">
                <a:solidFill>
                  <a:srgbClr val="FF0000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, 2017</a:t>
            </a:r>
          </a:p>
          <a:p>
            <a:r>
              <a:rPr lang="ja-JP" altLang="en-US" sz="1400" dirty="0">
                <a:ea typeface="Arial Unicode MS" panose="020B0604020202020204" pitchFamily="50" charset="-128"/>
                <a:cs typeface="Arial" panose="020B0604020202020204" pitchFamily="34" charset="0"/>
              </a:rPr>
              <a:t>Accommodation booking: March </a:t>
            </a:r>
            <a:r>
              <a:rPr lang="ja-JP" altLang="en-US" sz="1400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1400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5</a:t>
            </a:r>
            <a:r>
              <a:rPr lang="ja-JP" altLang="en-US" sz="1400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, </a:t>
            </a:r>
            <a:r>
              <a:rPr lang="ja-JP" altLang="en-US" sz="1400" dirty="0">
                <a:ea typeface="Arial Unicode MS" panose="020B0604020202020204" pitchFamily="50" charset="-128"/>
                <a:cs typeface="Arial" panose="020B0604020202020204" pitchFamily="34" charset="0"/>
              </a:rPr>
              <a:t>2017</a:t>
            </a:r>
          </a:p>
          <a:p>
            <a:endParaRPr lang="en-US" altLang="ja-JP" b="1" dirty="0" smtClean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ja-JP" altLang="en-US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Meeting</a:t>
            </a:r>
            <a:r>
              <a:rPr lang="ja-JP" altLang="en-US" b="1" dirty="0">
                <a:ea typeface="Arial Unicode MS" panose="020B0604020202020204" pitchFamily="50" charset="-128"/>
                <a:cs typeface="Arial" panose="020B0604020202020204" pitchFamily="34" charset="0"/>
              </a:rPr>
              <a:t>: May 14-19, 2017 </a:t>
            </a:r>
          </a:p>
          <a:p>
            <a:r>
              <a:rPr lang="ja-JP" altLang="en-US" sz="1600" dirty="0">
                <a:ea typeface="Arial Unicode MS" panose="020B0604020202020204" pitchFamily="50" charset="-128"/>
                <a:cs typeface="Arial" panose="020B0604020202020204" pitchFamily="34" charset="0"/>
              </a:rPr>
              <a:t>Papers for proceedings: </a:t>
            </a:r>
            <a:r>
              <a:rPr lang="en-US" altLang="ja-JP" sz="1600" dirty="0"/>
              <a:t>May</a:t>
            </a:r>
            <a:r>
              <a:rPr lang="ja-JP" altLang="en-US" sz="1600" dirty="0"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dirty="0"/>
              <a:t>31, </a:t>
            </a:r>
            <a:r>
              <a:rPr lang="en-US" altLang="ja-JP" sz="1600" dirty="0" smtClean="0"/>
              <a:t>2017</a:t>
            </a:r>
          </a:p>
          <a:p>
            <a:endParaRPr lang="en-US" altLang="ja-JP" dirty="0"/>
          </a:p>
          <a:p>
            <a:pPr algn="just"/>
            <a:r>
              <a:rPr lang="ja-JP" altLang="en-US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Scientific Chairs: </a:t>
            </a:r>
          </a:p>
          <a:p>
            <a:pPr algn="just"/>
            <a:r>
              <a:rPr lang="ja-JP" altLang="en-US" sz="1400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Odile Stephan and Peter Crozier</a:t>
            </a:r>
          </a:p>
          <a:p>
            <a:pPr algn="just"/>
            <a:endParaRPr lang="ja-JP" altLang="en-US" sz="1400" dirty="0" smtClean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algn="just"/>
            <a:r>
              <a:rPr lang="ja-JP" altLang="en-US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Organizing Committee:</a:t>
            </a:r>
          </a:p>
          <a:p>
            <a:pPr algn="just"/>
            <a:r>
              <a:rPr lang="ja-JP" altLang="en-US" sz="1400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Michel Bosman, Peter Crozier, Joanne Etheridge, Koji Kimoto, Gerald Kothleitner, Lena Kourkoutis, Ondrej Krivanek, </a:t>
            </a:r>
            <a:r>
              <a:rPr lang="en-US" altLang="ja-JP" sz="1400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Q</a:t>
            </a:r>
            <a:r>
              <a:rPr lang="ja-JP" altLang="en-US" sz="1400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uentin Ramasse, Odile Stephan, Peter van Aken, Maria Varela del Arco, Benedicte Warot-Fonrose</a:t>
            </a:r>
          </a:p>
          <a:p>
            <a:endParaRPr lang="en-US" altLang="ja-JP" sz="1400" dirty="0" smtClean="0"/>
          </a:p>
          <a:p>
            <a:r>
              <a:rPr lang="en-US" altLang="ja-JP" sz="1400" i="1" dirty="0" smtClean="0"/>
              <a:t>A limited number of scholarships </a:t>
            </a:r>
            <a:r>
              <a:rPr lang="en-US" altLang="ja-JP" sz="1400" i="1" dirty="0"/>
              <a:t>for Ph.D students and post-docs will be </a:t>
            </a:r>
            <a:r>
              <a:rPr lang="en-US" altLang="ja-JP" sz="1400" i="1" dirty="0" smtClean="0"/>
              <a:t>available.</a:t>
            </a:r>
            <a:endParaRPr lang="ja-JP" altLang="en-US" sz="1400" i="1" dirty="0"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6564589" y="2560492"/>
            <a:ext cx="1729820" cy="1737016"/>
            <a:chOff x="127283" y="6420422"/>
            <a:chExt cx="1729820" cy="1737016"/>
          </a:xfrm>
        </p:grpSpPr>
        <p:sp>
          <p:nvSpPr>
            <p:cNvPr id="37" name="円/楕円 36"/>
            <p:cNvSpPr/>
            <p:nvPr/>
          </p:nvSpPr>
          <p:spPr>
            <a:xfrm>
              <a:off x="158744" y="6420422"/>
              <a:ext cx="1674000" cy="167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弦 37"/>
            <p:cNvSpPr/>
            <p:nvPr/>
          </p:nvSpPr>
          <p:spPr>
            <a:xfrm rot="15971377">
              <a:off x="230325" y="6503328"/>
              <a:ext cx="1540167" cy="1654261"/>
            </a:xfrm>
            <a:prstGeom prst="chord">
              <a:avLst>
                <a:gd name="adj1" fmla="val 5707406"/>
                <a:gd name="adj2" fmla="val 16349819"/>
              </a:avLst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弦 38"/>
            <p:cNvSpPr/>
            <p:nvPr/>
          </p:nvSpPr>
          <p:spPr>
            <a:xfrm rot="15971377">
              <a:off x="221918" y="6463660"/>
              <a:ext cx="1576782" cy="1693589"/>
            </a:xfrm>
            <a:prstGeom prst="chord">
              <a:avLst>
                <a:gd name="adj1" fmla="val 8838804"/>
                <a:gd name="adj2" fmla="val 14555523"/>
              </a:avLst>
            </a:prstGeom>
            <a:solidFill>
              <a:srgbClr val="FFFFCC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 rot="21592657">
              <a:off x="637232" y="7252014"/>
              <a:ext cx="39031" cy="724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台形 40"/>
            <p:cNvSpPr/>
            <p:nvPr/>
          </p:nvSpPr>
          <p:spPr>
            <a:xfrm rot="10792657">
              <a:off x="551404" y="7327774"/>
              <a:ext cx="211057" cy="94222"/>
            </a:xfrm>
            <a:prstGeom prst="trapezoid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rot="21592657">
              <a:off x="632272" y="6797096"/>
              <a:ext cx="255122" cy="46170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 rot="21592657">
              <a:off x="1102905" y="7303636"/>
              <a:ext cx="45719" cy="11323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台形 43"/>
            <p:cNvSpPr/>
            <p:nvPr/>
          </p:nvSpPr>
          <p:spPr>
            <a:xfrm rot="10792657">
              <a:off x="959274" y="7421995"/>
              <a:ext cx="329775" cy="147222"/>
            </a:xfrm>
            <a:prstGeom prst="trapezoid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rot="21592657">
              <a:off x="1088418" y="6589536"/>
              <a:ext cx="398627" cy="721414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6" name="グループ化 45"/>
            <p:cNvGrpSpPr/>
            <p:nvPr/>
          </p:nvGrpSpPr>
          <p:grpSpPr>
            <a:xfrm>
              <a:off x="127283" y="7312261"/>
              <a:ext cx="1694237" cy="845177"/>
              <a:chOff x="5123469" y="8106394"/>
              <a:chExt cx="1694237" cy="845177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 rot="19803748">
                <a:off x="6036093" y="8475096"/>
                <a:ext cx="263932" cy="469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ja-JP" altLang="en-US" sz="2400" b="1" dirty="0"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 rot="3686656">
                <a:off x="5224106" y="8005757"/>
                <a:ext cx="260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ja-JP" altLang="en-US" sz="2400" b="1" dirty="0"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 rot="3174412">
                <a:off x="5328384" y="8215644"/>
                <a:ext cx="260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ja-JP" altLang="en-US" sz="2400" b="1" dirty="0"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 rot="1735402">
                <a:off x="5481555" y="8387233"/>
                <a:ext cx="260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ja-JP" altLang="en-US" sz="2400" b="1" dirty="0"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 rot="736539">
                <a:off x="5715972" y="8489906"/>
                <a:ext cx="260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ja-JP" altLang="en-US" sz="2400" b="1" dirty="0"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 rot="19335444">
                <a:off x="6196944" y="8386098"/>
                <a:ext cx="260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ja-JP" altLang="en-US" sz="2400" b="1" dirty="0"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 rot="18704151" flipH="1">
                <a:off x="6324831" y="8261566"/>
                <a:ext cx="268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ja-JP" altLang="en-US" sz="2400" b="1" dirty="0"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 rot="17773990" flipH="1">
                <a:off x="6441128" y="8102330"/>
                <a:ext cx="29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ja-JP" altLang="en-US" sz="2400" b="1" dirty="0"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円/楕円 46"/>
            <p:cNvSpPr/>
            <p:nvPr/>
          </p:nvSpPr>
          <p:spPr>
            <a:xfrm>
              <a:off x="159881" y="6436958"/>
              <a:ext cx="1674000" cy="1674000"/>
            </a:xfrm>
            <a:prstGeom prst="ellipse">
              <a:avLst/>
            </a:prstGeom>
            <a:noFill/>
            <a:ln w="38100">
              <a:solidFill>
                <a:srgbClr val="E95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3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" y="697"/>
            <a:ext cx="7613803" cy="68573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450" y="613"/>
            <a:ext cx="5480700" cy="351982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856" y="3840856"/>
            <a:ext cx="3017144" cy="3017144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449594" y="-1"/>
            <a:ext cx="4076700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5" name="Text Box 96"/>
          <p:cNvSpPr txBox="1"/>
          <p:nvPr/>
        </p:nvSpPr>
        <p:spPr>
          <a:xfrm>
            <a:off x="449593" y="205226"/>
            <a:ext cx="4076702" cy="649560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indent="-114300">
              <a:lnSpc>
                <a:spcPts val="18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en-US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Topics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invited speakers</a:t>
            </a:r>
            <a:endParaRPr lang="ja-JP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marR="13335" indent="-114300" algn="just">
              <a:lnSpc>
                <a:spcPts val="9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ja-JP" sz="1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Plenary </a:t>
            </a:r>
            <a:r>
              <a:rPr lang="en-US" altLang="ja-JP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Lecture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Sumio Iijima (AIST/Meijo U., Japan)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Very High Energy Resolution EELS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Maureen 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Joel Lagos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(Rutgers U., Piscataway, USA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ja-JP" alt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Kazu Suenaga (AIST, Tsukuba, Japan)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Spectroscopic Imaging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Gerald Kothleitner (U. of Graz, Austria)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Instrumentation Advances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Florent Houdellier (CEMES-CNRS, Toulouse, France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Tracy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Lovejoy (Nion, Kirkland, USA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ja-JP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Damien McGrouther (U. of Glasgow, UK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Naoya Shibata (U. of Tokyo, Japan)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Javier Aizpurua (CSIS, Spain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  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Les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Allen (U. of Melbourne, Australia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Lorenzo </a:t>
            </a:r>
            <a:r>
              <a:rPr lang="en-US" altLang="ja-JP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Pardini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(Humboldt U. of 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Berlin, Germany)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Materials and Biological Applications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Gianluigi Botton (McMaster U., Hamilton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Canada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Lena Kourkoutis (Cornell University, USA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Beyond </a:t>
            </a:r>
            <a:r>
              <a:rPr lang="en-US" altLang="ja-JP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Traditional Spectroscopy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Johannes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Jobst (Leiden U, Netherland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Claus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Ropers (U. of Göttingen, Germany</a:t>
            </a: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r>
              <a:rPr lang="en-US" altLang="ja-JP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Luiz </a:t>
            </a:r>
            <a:r>
              <a:rPr lang="en-US" altLang="ja-JP" sz="1400" dirty="0">
                <a:ea typeface="Calibri" panose="020F0502020204030204" pitchFamily="34" charset="0"/>
                <a:cs typeface="Times New Roman" panose="02020603050405020304" pitchFamily="18" charset="0"/>
              </a:rPr>
              <a:t>Tizei (Université Paris Sud, France)</a:t>
            </a:r>
          </a:p>
          <a:p>
            <a:pPr lvl="0">
              <a:spcAft>
                <a:spcPts val="0"/>
              </a:spcAft>
              <a:tabLst>
                <a:tab pos="857250" algn="l"/>
              </a:tabLst>
            </a:pPr>
            <a:endParaRPr lang="en-US" altLang="ja-JP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74970" y="-1"/>
            <a:ext cx="2735108" cy="545588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altLang="ja-JP" b="1" dirty="0" smtClean="0">
              <a:solidFill>
                <a:schemeClr val="tx1"/>
              </a:solidFill>
            </a:endParaRPr>
          </a:p>
          <a:p>
            <a:pPr algn="just"/>
            <a:r>
              <a:rPr lang="en-US" altLang="ja-JP" b="1" dirty="0" smtClean="0">
                <a:solidFill>
                  <a:schemeClr val="tx1"/>
                </a:solidFill>
              </a:rPr>
              <a:t>Meeting </a:t>
            </a:r>
            <a:r>
              <a:rPr lang="en-US" altLang="ja-JP" b="1" dirty="0">
                <a:solidFill>
                  <a:schemeClr val="tx1"/>
                </a:solidFill>
              </a:rPr>
              <a:t>schedule:</a:t>
            </a:r>
          </a:p>
          <a:p>
            <a:pPr algn="just"/>
            <a:r>
              <a:rPr lang="en-US" altLang="ja-JP" sz="1400" dirty="0">
                <a:solidFill>
                  <a:schemeClr val="tx1"/>
                </a:solidFill>
              </a:rPr>
              <a:t>Gordon Conference-style, with talks and posters in the mornings and evenings, and afternoons free for informal discussions.</a:t>
            </a:r>
          </a:p>
          <a:p>
            <a:pPr algn="just"/>
            <a:r>
              <a:rPr lang="en-US" altLang="ja-JP" sz="1400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en-US" altLang="ja-JP" b="1" dirty="0">
                <a:solidFill>
                  <a:schemeClr val="tx1"/>
                </a:solidFill>
              </a:rPr>
              <a:t>Meeting venue:</a:t>
            </a:r>
          </a:p>
          <a:p>
            <a:pPr algn="just"/>
            <a:r>
              <a:rPr lang="en-US" altLang="ja-JP" sz="1400" dirty="0">
                <a:solidFill>
                  <a:schemeClr val="tx1"/>
                </a:solidFill>
              </a:rPr>
              <a:t>JAL Okuma is in Northern Okinawa. The resort artfully blends Japanese traditional design with modern conveniences, and offers excellent amenities.</a:t>
            </a:r>
          </a:p>
          <a:p>
            <a:pPr algn="just"/>
            <a:r>
              <a:rPr lang="en-US" altLang="ja-JP" sz="1400" dirty="0">
                <a:solidFill>
                  <a:schemeClr val="tx1"/>
                </a:solidFill>
              </a:rPr>
              <a:t>http://www.jalokuma.co.jp/en/</a:t>
            </a:r>
          </a:p>
          <a:p>
            <a:pPr algn="just"/>
            <a:r>
              <a:rPr lang="en-US" altLang="ja-JP" sz="1400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en-US" altLang="ja-JP" b="1" dirty="0">
                <a:solidFill>
                  <a:schemeClr val="tx1"/>
                </a:solidFill>
              </a:rPr>
              <a:t>Travel Information</a:t>
            </a:r>
          </a:p>
          <a:p>
            <a:pPr algn="just"/>
            <a:r>
              <a:rPr lang="en-US" altLang="ja-JP" sz="1400" dirty="0">
                <a:solidFill>
                  <a:schemeClr val="tx1"/>
                </a:solidFill>
              </a:rPr>
              <a:t>Okinawa is a Japanese island in the East China Sea, with direct flights from Tokyo, Osaka, Seoul, Shanghai and Hong Kong, and other major airports</a:t>
            </a:r>
            <a:r>
              <a:rPr lang="en-US" altLang="ja-JP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altLang="ja-JP" sz="1400" dirty="0">
              <a:solidFill>
                <a:schemeClr val="tx1"/>
              </a:solidFill>
            </a:endParaRPr>
          </a:p>
          <a:p>
            <a:pPr algn="just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43007" y="5944145"/>
            <a:ext cx="907300" cy="305233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dirty="0" smtClean="0"/>
              <a:t>Okinawa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75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</Words>
  <Application>Microsoft Office PowerPoint</Application>
  <PresentationFormat>A4 210 x 297 mm</PresentationFormat>
  <Paragraphs>68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Arial Unicode MS</vt:lpstr>
      <vt:lpstr>ＭＳ Ｐゴシック</vt:lpstr>
      <vt:lpstr>ＭＳ 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2016-07-25T12:04:59Z</dcterms:created>
  <dcterms:modified xsi:type="dcterms:W3CDTF">2017-03-01T02:14:23Z</dcterms:modified>
</cp:coreProperties>
</file>